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5"/>
  </p:notesMasterIdLst>
  <p:handoutMasterIdLst>
    <p:handoutMasterId r:id="rId46"/>
  </p:handoutMasterIdLst>
  <p:sldIdLst>
    <p:sldId id="256" r:id="rId2"/>
    <p:sldId id="257" r:id="rId3"/>
    <p:sldId id="259" r:id="rId4"/>
    <p:sldId id="258" r:id="rId5"/>
    <p:sldId id="260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63" r:id="rId14"/>
    <p:sldId id="265" r:id="rId15"/>
    <p:sldId id="302" r:id="rId16"/>
    <p:sldId id="266" r:id="rId17"/>
    <p:sldId id="284" r:id="rId18"/>
    <p:sldId id="267" r:id="rId19"/>
    <p:sldId id="285" r:id="rId20"/>
    <p:sldId id="297" r:id="rId21"/>
    <p:sldId id="301" r:id="rId22"/>
    <p:sldId id="303" r:id="rId23"/>
    <p:sldId id="304" r:id="rId24"/>
    <p:sldId id="309" r:id="rId25"/>
    <p:sldId id="311" r:id="rId26"/>
    <p:sldId id="312" r:id="rId27"/>
    <p:sldId id="316" r:id="rId28"/>
    <p:sldId id="313" r:id="rId29"/>
    <p:sldId id="310" r:id="rId30"/>
    <p:sldId id="317" r:id="rId31"/>
    <p:sldId id="318" r:id="rId32"/>
    <p:sldId id="305" r:id="rId33"/>
    <p:sldId id="319" r:id="rId34"/>
    <p:sldId id="274" r:id="rId35"/>
    <p:sldId id="286" r:id="rId36"/>
    <p:sldId id="276" r:id="rId37"/>
    <p:sldId id="287" r:id="rId38"/>
    <p:sldId id="306" r:id="rId39"/>
    <p:sldId id="296" r:id="rId40"/>
    <p:sldId id="290" r:id="rId41"/>
    <p:sldId id="294" r:id="rId42"/>
    <p:sldId id="262" r:id="rId43"/>
    <p:sldId id="288" r:id="rId4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344" y="-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DO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2358F-AC21-4F15-B112-C18A14F18119}" type="datetimeFigureOut">
              <a:rPr lang="es-DO" smtClean="0"/>
              <a:t>19/12/15</a:t>
            </a:fld>
            <a:endParaRPr lang="es-D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DO" smtClean="0"/>
              <a:t>Aplicaciones Tecnicas de Pinturas, Srl</a:t>
            </a:r>
            <a:endParaRPr lang="es-D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0BB274-BC5F-44AA-A1F7-0D9D3E3C2CFF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8827590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D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65A2FF-4074-4E8E-9596-6BE603AB6D32}" type="datetimeFigureOut">
              <a:rPr lang="es-DO" smtClean="0"/>
              <a:t>19/12/15</a:t>
            </a:fld>
            <a:endParaRPr lang="es-D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D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D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DO" smtClean="0"/>
              <a:t>Aplicaciones Tecnicas de Pinturas, Srl</a:t>
            </a:r>
            <a:endParaRPr lang="es-D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FA677D-5D91-44A6-AFEA-1580E34B727D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246362426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DO" smtClean="0"/>
              <a:t>Aplicaciones Tecnicas de Pinturas, Srl</a:t>
            </a:r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532758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riángulo rectángulo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grpSp>
        <p:nvGrpSpPr>
          <p:cNvPr id="2" name="1 Grupo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6 Forma libre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7 Forma libre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10 Forma libre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11 Conector recto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0D37A55-4982-4707-BC11-536ADB5CA3D3}" type="datetime1">
              <a:rPr lang="es-ES" smtClean="0"/>
              <a:t>19/12/2015</a:t>
            </a:fld>
            <a:endParaRPr lang="es-E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r>
              <a:rPr lang="es-ES" smtClean="0"/>
              <a:t>Aplicaciones Tecnicas de Pinturas, Srl</a:t>
            </a:r>
            <a:endParaRPr lang="es-ES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86885F2-F609-417E-A9E0-62DDAE56357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FA3EA3-4BAA-45A6-987C-2D79EF2708A6}" type="datetime1">
              <a:rPr lang="es-ES" smtClean="0"/>
              <a:t>19/12/2015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s-ES" smtClean="0"/>
              <a:t>Aplicaciones Tecnicas de Pinturas, Srl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6885F2-F609-417E-A9E0-62DDAE56357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4EE79DD-815D-4CE6-9C65-68805C93D181}" type="datetime1">
              <a:rPr lang="es-ES" smtClean="0"/>
              <a:t>19/12/2015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s-ES" smtClean="0"/>
              <a:t>Aplicaciones Tecnicas de Pinturas, Srl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6885F2-F609-417E-A9E0-62DDAE56357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3503FC-1851-4CBA-B54F-79466126405A}" type="datetime1">
              <a:rPr lang="es-ES" smtClean="0"/>
              <a:t>19/12/2015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s-ES" smtClean="0"/>
              <a:t>Aplicaciones Tecnicas de Pinturas, Srl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6885F2-F609-417E-A9E0-62DDAE563574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660FDB-FED4-4886-9A20-4D0629BA4026}" type="datetime1">
              <a:rPr lang="es-ES" smtClean="0"/>
              <a:t>19/12/2015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s-ES" smtClean="0"/>
              <a:t>Aplicaciones Tecnicas de Pinturas, Srl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6885F2-F609-417E-A9E0-62DDAE563574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6 Cheurón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7 Cheurón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DF6E7C8-6C00-4FF4-B54D-B26041157B3A}" type="datetime1">
              <a:rPr lang="es-ES" smtClean="0"/>
              <a:t>19/12/2015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s-ES" smtClean="0"/>
              <a:t>Aplicaciones Tecnicas de Pinturas, Srl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6885F2-F609-417E-A9E0-62DDAE563574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5548FDF-71CF-438E-B980-8EC2236EB073}" type="datetime1">
              <a:rPr lang="es-ES" smtClean="0"/>
              <a:t>19/12/2015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s-ES" smtClean="0"/>
              <a:t>Aplicaciones Tecnicas de Pinturas, Srl</a:t>
            </a: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6885F2-F609-417E-A9E0-62DDAE563574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51B6C83-491C-4AC8-A0A6-D01BB3C59529}" type="datetime1">
              <a:rPr lang="es-ES" smtClean="0"/>
              <a:t>19/12/2015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s-ES" smtClean="0"/>
              <a:t>Aplicaciones Tecnicas de Pinturas, Srl</a:t>
            </a: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6885F2-F609-417E-A9E0-62DDAE563574}" type="slidenum">
              <a:rPr lang="es-ES" smtClean="0"/>
              <a:t>‹Nº›</a:t>
            </a:fld>
            <a:endParaRPr lang="es-ES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6A226F1-AE9F-4588-8AAD-598B8935693C}" type="datetime1">
              <a:rPr lang="es-ES" smtClean="0"/>
              <a:t>19/12/2015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s-ES" smtClean="0"/>
              <a:t>Aplicaciones Tecnicas de Pinturas, Srl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6885F2-F609-417E-A9E0-62DDAE56357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CE2C62A2-8597-4B64-81C3-BB8CD8D3C7E0}" type="datetime1">
              <a:rPr lang="es-ES" smtClean="0"/>
              <a:t>19/12/2015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s-ES" smtClean="0"/>
              <a:t>Aplicaciones Tecnicas de Pinturas, Srl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6885F2-F609-417E-A9E0-62DDAE563574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A029D43-2592-4C2B-9C57-19FB68F6B07F}" type="datetime1">
              <a:rPr lang="es-ES" smtClean="0"/>
              <a:t>19/12/2015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es-ES" smtClean="0"/>
              <a:t>Aplicaciones Tecnicas de Pinturas, Srl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86885F2-F609-417E-A9E0-62DDAE563574}" type="slidenum">
              <a:rPr lang="es-ES" smtClean="0"/>
              <a:t>‹Nº›</a:t>
            </a:fld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9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10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Cheurón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12 Cheurón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11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1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1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DC8CF964-E063-435C-BB68-94BDAB40D3CD}" type="datetime1">
              <a:rPr lang="es-ES" smtClean="0"/>
              <a:t>19/12/2015</a:t>
            </a:fld>
            <a:endParaRPr lang="es-ES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r>
              <a:rPr lang="es-ES" smtClean="0"/>
              <a:t>Aplicaciones Tecnicas de Pinturas, Srl</a:t>
            </a:r>
            <a:endParaRPr lang="es-E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686885F2-F609-417E-A9E0-62DDAE563574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8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microsoft.com/office/2007/relationships/hdphoto" Target="../media/hdphoto2.wdp"/><Relationship Id="rId4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9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microsoft.com/office/2007/relationships/hdphoto" Target="../media/hdphoto6.wdp"/><Relationship Id="rId4" Type="http://schemas.openxmlformats.org/officeDocument/2006/relationships/image" Target="../media/image94.jpeg"/><Relationship Id="rId9" Type="http://schemas.microsoft.com/office/2007/relationships/hdphoto" Target="../media/hdphoto8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790" y="692696"/>
            <a:ext cx="4466387" cy="2729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323528" y="3747913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DO" sz="28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APLICACIONES TECNICAS DE PINTURAS, SRL</a:t>
            </a:r>
            <a:endParaRPr lang="es-DO" sz="28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9" name="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712208" cy="365125"/>
          </a:xfrm>
        </p:spPr>
        <p:txBody>
          <a:bodyPr/>
          <a:lstStyle/>
          <a:p>
            <a:r>
              <a:rPr lang="es-ES" b="1" dirty="0" smtClean="0"/>
              <a:t>Aplicaciones Técnicas de Pinturas, SRL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07316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31636" y="1252"/>
            <a:ext cx="7024744" cy="1143000"/>
          </a:xfrm>
        </p:spPr>
        <p:txBody>
          <a:bodyPr>
            <a:normAutofit/>
          </a:bodyPr>
          <a:lstStyle/>
          <a:p>
            <a:pPr algn="ctr"/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Aharoni" pitchFamily="2" charset="-79"/>
                <a:cs typeface="Aharoni" pitchFamily="2" charset="-79"/>
              </a:rPr>
              <a:t>VIRGEN DEL CARMEN</a:t>
            </a:r>
            <a:endParaRPr lang="es-ES" dirty="0">
              <a:solidFill>
                <a:schemeClr val="bg2">
                  <a:lumMod val="2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5122" name="Picture 2" descr="E:\virgen del carmen\P11206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61" y="1196752"/>
            <a:ext cx="2419605" cy="1942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virgen del carmen\P11206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280" y="1196752"/>
            <a:ext cx="2736305" cy="1942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virgen del carmen\P11207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180" y="1267598"/>
            <a:ext cx="2449115" cy="1928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E:\virgen del carmen\P11207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00" y="3356992"/>
            <a:ext cx="3043984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:\virgen del carmen\P11207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70189"/>
            <a:ext cx="3960440" cy="2447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4763928" cy="365125"/>
          </a:xfrm>
        </p:spPr>
        <p:txBody>
          <a:bodyPr/>
          <a:lstStyle/>
          <a:p>
            <a:r>
              <a:rPr lang="es-ES" sz="1200" b="1" dirty="0" smtClean="0"/>
              <a:t>Aplicaciones Técnicas de Pinturas, SRL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87754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244" y="33048"/>
            <a:ext cx="4860032" cy="1800200"/>
          </a:xfrm>
        </p:spPr>
        <p:txBody>
          <a:bodyPr>
            <a:normAutofit/>
          </a:bodyPr>
          <a:lstStyle/>
          <a:p>
            <a:r>
              <a:rPr lang="es-ES" sz="2800" dirty="0" smtClean="0">
                <a:solidFill>
                  <a:schemeClr val="bg2">
                    <a:lumMod val="25000"/>
                  </a:schemeClr>
                </a:solidFill>
                <a:latin typeface="Aharoni" pitchFamily="2" charset="-79"/>
                <a:cs typeface="Aharoni" pitchFamily="2" charset="-79"/>
              </a:rPr>
              <a:t>PINTURAS PARA PISOS</a:t>
            </a:r>
            <a:endParaRPr lang="es-ES" sz="2800" dirty="0">
              <a:solidFill>
                <a:schemeClr val="bg2">
                  <a:lumMod val="2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28183" y="3719682"/>
            <a:ext cx="432048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2400" b="1" dirty="0" smtClean="0">
                <a:solidFill>
                  <a:schemeClr val="bg2">
                    <a:lumMod val="25000"/>
                  </a:schemeClr>
                </a:solidFill>
                <a:latin typeface="Aharoni" pitchFamily="2" charset="-79"/>
                <a:cs typeface="Aharoni" pitchFamily="2" charset="-79"/>
              </a:rPr>
              <a:t>PINTURAS PARA TECHOS</a:t>
            </a:r>
            <a:endParaRPr lang="es-ES" sz="2400" b="1" dirty="0">
              <a:solidFill>
                <a:schemeClr val="bg2">
                  <a:lumMod val="2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6147" name="Picture 3" descr="C:\Documents and Settings\andreina\Mis documentos\Trabajos VArios\folletos aplitec\IMG_20120814_1101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804004"/>
            <a:ext cx="4536504" cy="25053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4763928" cy="365125"/>
          </a:xfrm>
        </p:spPr>
        <p:txBody>
          <a:bodyPr/>
          <a:lstStyle/>
          <a:p>
            <a:r>
              <a:rPr lang="es-ES" sz="1400" b="1" dirty="0" smtClean="0"/>
              <a:t>Aplicaciones </a:t>
            </a:r>
            <a:r>
              <a:rPr lang="es-ES" sz="1400" b="1" dirty="0" err="1" smtClean="0"/>
              <a:t>Tecnicas</a:t>
            </a:r>
            <a:r>
              <a:rPr lang="es-ES" sz="1400" b="1" dirty="0" smtClean="0"/>
              <a:t> de Pinturas, </a:t>
            </a:r>
            <a:r>
              <a:rPr lang="es-ES" sz="1400" b="1" dirty="0" err="1" smtClean="0"/>
              <a:t>Srl</a:t>
            </a:r>
            <a:endParaRPr lang="es-ES" sz="1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2656"/>
            <a:ext cx="4032448" cy="317069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106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332656"/>
            <a:ext cx="8064896" cy="1143000"/>
          </a:xfrm>
        </p:spPr>
        <p:txBody>
          <a:bodyPr>
            <a:normAutofit/>
          </a:bodyPr>
          <a:lstStyle/>
          <a:p>
            <a:pPr algn="ctr"/>
            <a:r>
              <a:rPr lang="es-ES" sz="4000" dirty="0" smtClean="0">
                <a:solidFill>
                  <a:schemeClr val="bg2">
                    <a:lumMod val="25000"/>
                  </a:schemeClr>
                </a:solidFill>
                <a:latin typeface="Aharoni" pitchFamily="2" charset="-79"/>
                <a:cs typeface="Aharoni" pitchFamily="2" charset="-79"/>
              </a:rPr>
              <a:t>PINTURAS INTUMESCENTES</a:t>
            </a:r>
            <a:endParaRPr lang="es-ES" sz="4000" dirty="0">
              <a:solidFill>
                <a:schemeClr val="bg2">
                  <a:lumMod val="2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85" y="1556792"/>
            <a:ext cx="3672408" cy="25706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10298"/>
            <a:ext cx="3784017" cy="28343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4763928" cy="365125"/>
          </a:xfrm>
        </p:spPr>
        <p:txBody>
          <a:bodyPr/>
          <a:lstStyle/>
          <a:p>
            <a:r>
              <a:rPr lang="es-ES" sz="1400" b="1" dirty="0" smtClean="0"/>
              <a:t>Aplicaciones Técnicas de Pinturas, SRL</a:t>
            </a:r>
            <a:endParaRPr lang="es-ES" sz="1400" b="1" dirty="0"/>
          </a:p>
        </p:txBody>
      </p:sp>
    </p:spTree>
    <p:extLst>
      <p:ext uri="{BB962C8B-B14F-4D97-AF65-F5344CB8AC3E}">
        <p14:creationId xmlns:p14="http://schemas.microsoft.com/office/powerpoint/2010/main" val="387327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09246" y="3212976"/>
            <a:ext cx="2538983" cy="960462"/>
          </a:xfrm>
        </p:spPr>
        <p:txBody>
          <a:bodyPr/>
          <a:lstStyle/>
          <a:p>
            <a:pPr marL="68580" indent="0" algn="ctr">
              <a:buNone/>
            </a:pPr>
            <a:r>
              <a:rPr lang="es-ES" dirty="0" smtClean="0"/>
              <a:t>Elevado de los Alcarrizos</a:t>
            </a:r>
            <a:endParaRPr lang="es-E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59573" y="23374"/>
            <a:ext cx="6768870" cy="1143000"/>
          </a:xfrm>
        </p:spPr>
        <p:txBody>
          <a:bodyPr/>
          <a:lstStyle/>
          <a:p>
            <a:pPr algn="ctr"/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Aharoni" pitchFamily="2" charset="-79"/>
                <a:cs typeface="Aharoni" pitchFamily="2" charset="-79"/>
              </a:rPr>
              <a:t>PORTAFOLIO</a:t>
            </a:r>
            <a:endParaRPr lang="es-ES" dirty="0">
              <a:solidFill>
                <a:schemeClr val="bg2">
                  <a:lumMod val="2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13" y="1281336"/>
            <a:ext cx="2466975" cy="1847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558" y="1268760"/>
            <a:ext cx="2628900" cy="18604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2 Marcador de contenido"/>
          <p:cNvSpPr txBox="1">
            <a:spLocks/>
          </p:cNvSpPr>
          <p:nvPr/>
        </p:nvSpPr>
        <p:spPr>
          <a:xfrm>
            <a:off x="3378054" y="3129186"/>
            <a:ext cx="2538983" cy="960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 algn="ctr">
              <a:buFont typeface="Wingdings 2" pitchFamily="18" charset="2"/>
              <a:buNone/>
            </a:pPr>
            <a:r>
              <a:rPr lang="es-ES" dirty="0" smtClean="0"/>
              <a:t>Aeropuerto Punta Cana</a:t>
            </a:r>
            <a:endParaRPr lang="es-ES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86" y="1268760"/>
            <a:ext cx="2448272" cy="18604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2 Marcador de contenido"/>
          <p:cNvSpPr txBox="1">
            <a:spLocks/>
          </p:cNvSpPr>
          <p:nvPr/>
        </p:nvSpPr>
        <p:spPr>
          <a:xfrm>
            <a:off x="6246886" y="3212976"/>
            <a:ext cx="2538983" cy="9604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 algn="ctr">
              <a:buFont typeface="Wingdings 2" pitchFamily="18" charset="2"/>
              <a:buNone/>
            </a:pPr>
            <a:r>
              <a:rPr lang="es-ES" dirty="0" smtClean="0"/>
              <a:t>Planta Eléctrica Unión Fenosa La Vega</a:t>
            </a:r>
            <a:endParaRPr lang="es-ES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216" y="4173438"/>
            <a:ext cx="2684079" cy="15460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656216" y="5719489"/>
            <a:ext cx="2684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Jet Full (combustibles para aviones) SPM</a:t>
            </a:r>
            <a:endParaRPr lang="es-ES" dirty="0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085" y="4124382"/>
            <a:ext cx="2546060" cy="1541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4867197" y="5719489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Tanques Químicos Cesar Iglesias</a:t>
            </a:r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4763928" cy="365125"/>
          </a:xfrm>
        </p:spPr>
        <p:txBody>
          <a:bodyPr/>
          <a:lstStyle/>
          <a:p>
            <a:r>
              <a:rPr lang="es-ES" sz="1200" b="1" dirty="0" smtClean="0"/>
              <a:t>Aplicaciones Técnicas de Pinturas, SRL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278569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926" y="356810"/>
            <a:ext cx="4032448" cy="1088885"/>
          </a:xfrm>
        </p:spPr>
        <p:txBody>
          <a:bodyPr>
            <a:noAutofit/>
          </a:bodyPr>
          <a:lstStyle/>
          <a:p>
            <a:pPr marL="68580" indent="0" algn="ctr">
              <a:buNone/>
            </a:pPr>
            <a:r>
              <a:rPr lang="es-ES" sz="2800" dirty="0" smtClean="0">
                <a:solidFill>
                  <a:schemeClr val="bg2">
                    <a:lumMod val="25000"/>
                  </a:schemeClr>
                </a:solidFill>
                <a:latin typeface="Aharoni" pitchFamily="2" charset="-79"/>
                <a:cs typeface="Aharoni" pitchFamily="2" charset="-79"/>
              </a:rPr>
              <a:t>Aplicación de pintura a techo de  nave.</a:t>
            </a:r>
            <a:endParaRPr lang="es-ES" sz="2800" dirty="0">
              <a:solidFill>
                <a:schemeClr val="bg2">
                  <a:lumMod val="2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1412776"/>
            <a:ext cx="3600400" cy="288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7"/>
          <a:stretch/>
        </p:blipFill>
        <p:spPr bwMode="auto">
          <a:xfrm>
            <a:off x="4932040" y="1412776"/>
            <a:ext cx="3769995" cy="489654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496998"/>
            <a:ext cx="2520280" cy="1581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4584416" cy="365125"/>
          </a:xfrm>
        </p:spPr>
        <p:txBody>
          <a:bodyPr/>
          <a:lstStyle/>
          <a:p>
            <a:r>
              <a:rPr lang="es-ES" sz="1200" b="1" dirty="0" smtClean="0"/>
              <a:t>Aplicaciones Técnicas de Pinturas, SRL</a:t>
            </a:r>
            <a:endParaRPr lang="es-ES" sz="1200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5364088" y="476672"/>
            <a:ext cx="3625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DO" sz="2400" b="1" dirty="0" smtClean="0">
                <a:solidFill>
                  <a:schemeClr val="bg2">
                    <a:lumMod val="25000"/>
                  </a:schemeClr>
                </a:solidFill>
                <a:latin typeface="Aharoni" pitchFamily="2" charset="-79"/>
                <a:cs typeface="Aharoni" pitchFamily="2" charset="-79"/>
              </a:rPr>
              <a:t>Puente Jatubey (Monseñor </a:t>
            </a:r>
            <a:r>
              <a:rPr lang="es-DO" sz="2400" b="1" dirty="0" err="1" smtClean="0">
                <a:solidFill>
                  <a:schemeClr val="bg2">
                    <a:lumMod val="25000"/>
                  </a:schemeClr>
                </a:solidFill>
                <a:latin typeface="Aharoni" pitchFamily="2" charset="-79"/>
                <a:cs typeface="Aharoni" pitchFamily="2" charset="-79"/>
              </a:rPr>
              <a:t>Nouel</a:t>
            </a:r>
            <a:r>
              <a:rPr lang="es-DO" sz="2400" b="1" dirty="0" smtClean="0">
                <a:solidFill>
                  <a:schemeClr val="bg2">
                    <a:lumMod val="25000"/>
                  </a:schemeClr>
                </a:solidFill>
                <a:latin typeface="Aharoni" pitchFamily="2" charset="-79"/>
                <a:cs typeface="Aharoni" pitchFamily="2" charset="-79"/>
              </a:rPr>
              <a:t>)</a:t>
            </a:r>
            <a:endParaRPr lang="es-DO" sz="2400" b="1" dirty="0">
              <a:solidFill>
                <a:schemeClr val="bg2">
                  <a:lumMod val="2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3128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692695"/>
            <a:ext cx="4451365" cy="2555413"/>
          </a:xfrm>
          <a:ln w="7620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944088" y="6469760"/>
            <a:ext cx="3792328" cy="365125"/>
          </a:xfrm>
        </p:spPr>
        <p:txBody>
          <a:bodyPr/>
          <a:lstStyle/>
          <a:p>
            <a:r>
              <a:rPr lang="es-ES" sz="1200" b="1" dirty="0" smtClean="0">
                <a:cs typeface="Aharoni" panose="02010803020104030203" pitchFamily="2" charset="-79"/>
              </a:rPr>
              <a:t>Aplicaciones Técnicas de Pinturas, SRL</a:t>
            </a:r>
            <a:endParaRPr lang="es-ES" sz="1200" b="1" dirty="0">
              <a:cs typeface="Aharoni" panose="02010803020104030203" pitchFamily="2" charset="-79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39552" y="260648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DO" dirty="0" smtClean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ENVIRO GOLD,LAS LAGUNAS</a:t>
            </a:r>
            <a:endParaRPr lang="es-DO" dirty="0">
              <a:solidFill>
                <a:schemeClr val="accent1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573016"/>
            <a:ext cx="4619854" cy="2791222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9" name="8 CuadroTexto"/>
          <p:cNvSpPr txBox="1"/>
          <p:nvPr/>
        </p:nvSpPr>
        <p:spPr>
          <a:xfrm>
            <a:off x="5076056" y="2924944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dirty="0" smtClean="0">
                <a:solidFill>
                  <a:schemeClr val="bg2">
                    <a:lumMod val="2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PUENTE HERMANOS PATI</a:t>
            </a:r>
            <a:r>
              <a:rPr lang="es-DO" b="1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Aharoni" panose="02010803020104030203" pitchFamily="2" charset="-79"/>
              </a:rPr>
              <a:t>Ñ</a:t>
            </a:r>
            <a:r>
              <a:rPr lang="es-DO" b="1" dirty="0" smtClean="0">
                <a:solidFill>
                  <a:schemeClr val="bg2">
                    <a:lumMod val="2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</a:t>
            </a:r>
            <a:r>
              <a:rPr lang="es-DO" dirty="0" smtClean="0">
                <a:solidFill>
                  <a:schemeClr val="bg2">
                    <a:lumMod val="2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,SANTIAGO</a:t>
            </a:r>
            <a:endParaRPr lang="es-DO" dirty="0">
              <a:solidFill>
                <a:schemeClr val="bg2">
                  <a:lumMod val="2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5782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43608" y="0"/>
            <a:ext cx="6777317" cy="822879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es-ES" sz="3600" b="1" dirty="0" smtClean="0">
                <a:solidFill>
                  <a:schemeClr val="bg2">
                    <a:lumMod val="25000"/>
                  </a:schemeClr>
                </a:solidFill>
                <a:latin typeface="Aharoni" pitchFamily="2" charset="-79"/>
                <a:cs typeface="Aharoni" pitchFamily="2" charset="-79"/>
              </a:rPr>
              <a:t>Nave Marina ,</a:t>
            </a:r>
            <a:endParaRPr lang="es-ES" sz="3600" b="1" dirty="0">
              <a:solidFill>
                <a:schemeClr val="bg2">
                  <a:lumMod val="2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10" y="980728"/>
            <a:ext cx="7453679" cy="489946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4763928" cy="365125"/>
          </a:xfrm>
        </p:spPr>
        <p:txBody>
          <a:bodyPr/>
          <a:lstStyle/>
          <a:p>
            <a:r>
              <a:rPr lang="es-ES" sz="1400" b="1" dirty="0" smtClean="0"/>
              <a:t>Aplicaciones Técnicas de Pinturas, SRL</a:t>
            </a:r>
            <a:endParaRPr lang="es-ES" sz="1400" b="1" dirty="0"/>
          </a:p>
        </p:txBody>
      </p:sp>
    </p:spTree>
    <p:extLst>
      <p:ext uri="{BB962C8B-B14F-4D97-AF65-F5344CB8AC3E}">
        <p14:creationId xmlns:p14="http://schemas.microsoft.com/office/powerpoint/2010/main" val="283996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33963" y="1052736"/>
            <a:ext cx="4170030" cy="1143000"/>
          </a:xfrm>
        </p:spPr>
        <p:txBody>
          <a:bodyPr>
            <a:noAutofit/>
          </a:bodyPr>
          <a:lstStyle/>
          <a:p>
            <a:r>
              <a:rPr lang="es-ES" sz="2800" dirty="0" smtClean="0">
                <a:solidFill>
                  <a:schemeClr val="bg2">
                    <a:lumMod val="25000"/>
                  </a:schemeClr>
                </a:solidFill>
                <a:latin typeface="Aharoni" pitchFamily="2" charset="-79"/>
                <a:cs typeface="Aharoni" pitchFamily="2" charset="-79"/>
              </a:rPr>
              <a:t>Puente Mauricio Báez</a:t>
            </a:r>
            <a:endParaRPr lang="es-ES" sz="2800" dirty="0">
              <a:solidFill>
                <a:schemeClr val="bg2">
                  <a:lumMod val="2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2880320" cy="23841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563888"/>
            <a:ext cx="2880320" cy="24482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3923928" y="3645024"/>
            <a:ext cx="5220072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2400" b="1" dirty="0" smtClean="0">
                <a:solidFill>
                  <a:schemeClr val="bg2">
                    <a:lumMod val="25000"/>
                  </a:schemeClr>
                </a:solidFill>
                <a:latin typeface="Aharoni" pitchFamily="2" charset="-79"/>
                <a:cs typeface="Aharoni" pitchFamily="2" charset="-79"/>
              </a:rPr>
              <a:t>Refinería Dominicana de Petróleo</a:t>
            </a:r>
            <a:endParaRPr lang="es-ES" sz="2400" b="1" dirty="0">
              <a:solidFill>
                <a:schemeClr val="bg2">
                  <a:lumMod val="2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4763928" cy="365125"/>
          </a:xfrm>
        </p:spPr>
        <p:txBody>
          <a:bodyPr/>
          <a:lstStyle/>
          <a:p>
            <a:r>
              <a:rPr lang="es-ES" sz="1400" b="1" dirty="0" smtClean="0"/>
              <a:t>Aplicaciones Técnicas de Pinturas, SRL</a:t>
            </a:r>
            <a:endParaRPr lang="es-ES" sz="1400" b="1" dirty="0"/>
          </a:p>
        </p:txBody>
      </p:sp>
    </p:spTree>
    <p:extLst>
      <p:ext uri="{BB962C8B-B14F-4D97-AF65-F5344CB8AC3E}">
        <p14:creationId xmlns:p14="http://schemas.microsoft.com/office/powerpoint/2010/main" val="349488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20120809_12125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6" descr="20120809_12125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" name="AutoShape 8" descr="https://mail-attachment.googleusercontent.com/attachment/u/0/?ui=2&amp;ik=213e2390a7&amp;view=att&amp;th=13c1b82e2e1343df&amp;attid=0.1&amp;disp=inline&amp;realattid=1423621490598739968-1&amp;safe=1&amp;zw&amp;saduie=AG9B_P_Y9cY9me7pbVdJktMwvcRS&amp;sadet=1357671724628&amp;sads=s8SK3sC-rc_npBWrGi01yj3Y4K0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9218" name="Picture 2" descr="https://encrypted-tbn0.gstatic.com/images?q=tbn:ANd9GcQZCFovyPLb6DFUOSAT7cM7sPOftN52KpwFbBctq6Xlf9SniL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87" y="280564"/>
            <a:ext cx="3903985" cy="27139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1164415" y="299448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bg2">
                    <a:lumMod val="25000"/>
                  </a:schemeClr>
                </a:solidFill>
                <a:latin typeface="Aharoni" pitchFamily="2" charset="-79"/>
                <a:cs typeface="Aharoni" pitchFamily="2" charset="-79"/>
              </a:rPr>
              <a:t>ITABO</a:t>
            </a:r>
            <a:endParaRPr lang="es-ES" b="1" dirty="0">
              <a:solidFill>
                <a:schemeClr val="bg2">
                  <a:lumMod val="2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0" name="AutoShape 4" descr="data:image/jpeg;base64,/9j/4AAQSkZJRgABAQAAAQABAAD/2wCEAAkGBg0QEBEPEBATEBAQEhIRFRAQFBUWFxYQExIhFhgVEhQXJyYeFxkjGhMSHy8gIycpLCwsFR4xNTAqNSYrLCkBCQoKDgwOGQ8PGjUkHyU1KS0sLCk1Lyk0LDUqNTUsLCkvLzQ1KSwyLC4sKiwsKjUsLC4wLDUsLCwsMiw1LCwpLf/AABEIANwA3AMBIgACEQEDEQH/xAAcAAEAAgIDAQAAAAAAAAAAAAAABggFBwEDBAL/xABHEAABAwICAwsJBQcDBQEAAAABAAIDBBEFEgYhkwcTFzE0QVFTsrPRFiI1VGFxc3SBFDJCUpEjM0NiobHBJXKSJGSC4fAV/8QAGwEBAAEFAQAAAAAAAAAAAAAAAAUBAgMEBgf/xAA0EQACAQIBBwwDAAMBAQAAAAAAAQIDEQQGEiExM1ORBRMUFTI0UVJxcoGxFiJBYdHw0qH/2gAMAwEAAhEDEQA/AImxhcQ1oLnOIAAFySTYAAcZWQ8nK/1So2MngmjnLKX5iDvQrGAKFw+HVVNtnpvLHLE+T5wjGKd09ZXPybr/AFSo2Mngnk3X+qVGxk8FY1Fs9Bj4kH+WVd2uLK5eTdf6pUbGTwTybr/VKjYyeCsaidBj4j8sq7tcWVy8m6/1So2Mngnk3X+qVGxk8FY1E6DHxH5ZV3a4srl5N1/qlRsZPBPJuv8AVKjYyeCsaidBj4j8sq7tcWVy8m6/1So2Mngnk3X+qVGxk8FY1E6DHxH5ZV3a4srl5N1/qlRsZPBPJuv9UqNjJ4KxqJ0GPiPyyru1xZXLybr/AFSo2Mngnk3X+qVGxk8FY1E6DHxH5ZV3a4srl5N1/qlRsZPBPJuv9UqNjJ4KxqJ0GPiPyyru1xZXLybr/VKjYyeCeTdf6pUbGTwVjUToMfEfllXdriyuXk3X+qVGxk8E8m6/1So2MngrGonQY+I/LKu7XFlcvJuv9UqNjJ4J5N1/qlRsZPBWNROgx8R+WVd2uLK5eTdf6pUbGTwTybr/AFSo2MngrGonQY+I/LKu7XFlbanBquJueSnljbqGZ8b2i54tZFl41u/dUH+myfEi7a0gtKvSVKWajqOScfLH0HVlG2lr6/2ZHRvllL8xB3oVjVXLRvllL8xB3oVjVu4Hss5fKza0vRhERSJxwREQBERAEREAREQBERAEREAREQBERAEREAREQBERARDdU9GyfEi7a0gt37qno2T4kXbWkFD43afB6Rkv3N+5/SMjo3yyl+Yg70Kxqrlo3yyl+Yg70Kxqz4HssiMrNrS9GERFInHBERAEREAREQBERAEREAREQBERAEREAREQBERAEREBEN1T0bJ8SLtrSC3fuqejZPiRdtaQUPjdp8HpGS/c37n9IyOjfLKX5iDvQrGquWjfLKX5iDvQrGrPgeyyIys2tL0YREUiccEREAREQBERAEREAREQBERAEREAREQBERAEREAREQEQ3VPRsnxIu2tILd+6p6Nk+JF21pBQ+N2nwekZL9zfuf0jI6N8spfmIO9Csaq5aN8spfmIO9Csas+B7LIjKza0vRhERSJxwREQBERAFxdCohptp5T0Edz58j/NjiYfOe7/AA32q6EJTebFaSjaRKZatjeM8XRrXmOMxc2v3WULo4quQMdUtM9VI3O2jiOWGFjtY3x34jbnKzcWAV7gM08UHQyKPNb6uV0oqOi5am2SGlqw+9gRbmK9CxmE4OYMznSvme+13O1Cw5gBxLJLGXI5REQqEREAREQBERAEREAREQEQ3VPRsnxIu2tILd+6p6Nk+JF21pBQ+N2nwekZL9zfuf0jI6N8spfmIO9Csaq5aN8spfmIO9Csas+B7LIjKza0vRhERSJxwRFwUByuF5K3Eo4rZyGjpJAH6lfVHXMlF26x03uD7jzoDjEagMjc46hY3PQ0C5/oqwaRY9JV1klU7Wc/mN5hHG7zWjoGq6sjpPEZIXxC95Y5GC35iw2Cq06IsJY4WcwlpHQQbEFTPJkYvOf9Nate5ZPQnSalrIBPHYOcGiQfia9otld7Oj3qVDiVTMKxeppJRNTyuieOjWCOh7eIhbO0e3bAAG1kRYR/Fi85p9pYdY+iw4jk+cXnU9KLoVdFmbmRR/AtMqOrF4ZWSdIafOH+5h1hZ1rgRcawo1xcXZmZNPUcueBxmy+RM084Uf02rpIqaR0WYyNaMoaLnMTYagoloViOJSySGpL8kbRlD25bvLuY+66xuaU1DxNynhJzw88RnJKOizel+i+TaN0XmbWR/mHuX19rjtfMFfZmndHei6G1bDqza0dVRjjcEsLo70Xn+2R/mXZvrbZri3SgujsReY1sfSu6ORruI3Swuj7REQqRDdU9GyfEi7a0gt37qno2T4kXbWkFD43afB6Rkv3N+5/SMjo3yyl+Yg70Kxqrlo3yyl+Yg70Kxqz4HssiMrNrS9GERFInHBcFcr5kNhdAay3Wq0uENO3je8m3+3UP6uWUq8ZGGU0QDS9xY2NsbfzAXJJ5uNRTTrEI/wD9KESE73CGF1uP72Y6uniXoxjTls8sUNNLvETzaSd7RmAJ/D0WC0nVSnN306EjqoYCpVw2FpqF4ftOWtLTq0pN6vDSZWj0xqJaqOjqacxPcQ9pa+5abXBPssozpxoCaqSSroQDNf8Ab0h812YfxI/f0c69OiEDJMSmkje6WOJjssjzdzifNBP6lbPrdH4pgx13RzMAAmYbOGriP5h7CtzBYmpD97/18CH5Yw1KlVjCnG36xbWnW/8ADba4lW56eSNxjlY6N442PaWu/QrrVhMd0cc9mWup2V0I/jRtyysHTYaz9FqTTTQv7FlngeZqOY2ZJzsd+R66TD42FZ5r0MgZU3EjVNUSRPEkT3RvbrD2GxFv7re+5jp2a6MxzWFRFYPtxPB4pB7en3rQilO5jWPjxOANOqUPjcOluW/9wFdjKMalNv8Aq0lISszZ+6fjk0DWNhkdG97z5zTY5Wji/UqOSY9WMwwSunkMs9QWteTrEbG67H2lde6dW56psfVRj9Xaz/ZeTS073FQ03PHT53D+aU3XD1qjz5tPVoPR+TsFT6NhoSirzbk9H8V3/wCUddNpNXyNEG+yWfIM0tzcC/Fm5hzr31WkVfXVDaalcY2A5WhptcNFi97vpdZ+naKTBS4ABz4sx1a80psNfuUL0Wwmume99I/e3RjW/NlsHcwKtkpxzY3bvpf+jNSlhq0a1dQjFQbjFy1X8zVvQ9EuL4lQ1JidO5zmOFxmzNcCvfpnpLVNq3MhmfG1rGAtYbecW3P11pHoRWvnbJNLFJd4c8761zi1v3tXPqCxEQNXiI598nH/ABDvAK1upFZulXegzUlhK1VVlmyzIPOaStfR/p2PRj2M4qyRm/PkhJY1zGNNvM5ibc/vWdxXTepio6VrT/1E0ed7zzNvYEDpI51h90CpMte6Nuvew2ID2rOY3pXHSCOkgiZNNGxjHPe3MA62prRznWr1JxlP99Gq+s1Z0oVaeFaoJyd5OK/VJW/r06NK162YGrixWOmZWyVDwyQiwznNr4jZTTcyxyonY/fnF+9vawPPGQQdR6eZQbSkYjlhdWPtnBLIRYZWjnyjUFO9zGhy0sRI/eSPk+jdQV9BvnrK9rabmvysodXZ81FycrJwWpX1X/tkrM2Ei4XKkTiyIbqno2T4kXbWkFu/dU9GyfEi7a0gofG7T4PSMl+5v3P6RkdG+WUvzEHehWNVctG+WUvzEHehWNWfA9lkRlZtaXowiL4klDQSeIKROOOXPtrOoKO6Q6aUVI07/K2O4JDTreR0tYNajumWnFRd9Nh0L6mpGouY0mOG/O53EX+zmWtXbnGPVDjLLES92svmlbmJP9gt6hhYyWdUlZGGdT+Iz2LbqGFucXR4fv7j/EmAbf6cax3CZTXBOEwWabizjqXgl3KcZaL7wx3sZI26weI6O11P+/ppY/blJH/IalIxwuDlqSZRYmvHVJr5ZszAd1LCQ67qY0b3HW5rQ5p95brstm4XpHTVLA+KRr2n8THBw+ttY+qqqf8A7/2vRQ4hPA/fIJXxP6WOIv8ATiKtqcm02v00FvPSbvJ3LZCZh15h+q1vurVNJBQ1DBbNVFuSIc8gOt7RzC3GVBsE0y0kqiYaY7+62t5jHm+951Beio3N8WqX79X1cLHWsXSPzEN6Ggav0WrDCxozTqzSsVdRyVkjXo/stibkOjT3z/b3gtijBZGT+OR2olo5wBf9Vk8G3PsJjcP32JSg6mtGWP681vepjiNO2nhE1W4wWIZBDStuIza9w0feNgb/AFWfE46M1mU9N/8AtBbGm9bNf41h9RU4hIRFJkfMGhxYbZQQL36F9aXUU89dJlifkDmQtdldazQGg+5SmXSRu9b5HXyOLpWQNbJBlu954zzhqyFFViUVOTEXgUeqYuhADbC5t08RXOywLs730u//AHE6ynlDOEoNQX6xzVp9NP8A8PPpZQOkoX00ILpIREXMA1loHMFBMDx+opI54Y4runFruBzN1W1D6lTRulOHPysdLNDK2RscdQWFsj5JPvGSPmYDkH/kvbX108Ejo5KmC7Moc7eTcZ2lw4hx2a4rJWwk5TUldOxq4LlZUKEqFSmpxbztLtp0ev8AVcimjGj1TCyatmY4ZIXiJhvmdI8Zb5eO2tfG5/hMorRLJG9jY2OfdzSNZFrC/vUmGNU29tm+3zte+ZsF3w6i93EWxnib/Mu/E8Sjp5/s02JPEu9mXK2EEBgGbWRzkA2CtjgrOOvRp9TJV5drVY1lKK/dW9Ev4uLITQYdUVGJNkMT2h85fmc0gAA3uT9FjX7/AE9YXujLpWSl2VwJzHNq/VT+LSCJ2Zpr6gZASWmmsXWIblZ0uJc0W9q4GPOJbvdSJAWOeXyU7s0QaL5Z9XmHUbXVj5Pdv7e99Rswyjkn+1NOOao2v4f5t/khulLsRqphJNTvYcoysY1xAbx/qts6IUJihib+SFjfqfOKiNPpI/NaStexrYsznthzDfc1jFGfxEXF/eplofUMlg35sz5g9x86RmQgt1ZcqywwzpNzbbv4kbjOU3iqNOioKMYakuBn0RFkIwiG6p6Nk+JF21pBbv3VPRsnxIu2tIKHxu0+D0jJfub9z+kZHRvllL8xB3oVjVXLRvllL8xB3oVjVnwPZZEZWbWl6MLH41FO6P8AYBrngg5XmwI5xfmWQXFlInHEYpsBrniz5WUrerp2gm/8zzxld7dCqc/vJJ5D/NI61/cFIUQpZIj7tCaT8JlYelkrrrqkwl9M10jql8sTWvJjlAdxNvx/RSVYfSnks3TvUvdlXR0tFJairlTLnkkf+Z73ava48Symi2jctfUtp2eawedLJ+SIcZ9/QsK3i93+Fu/c10X3qjiYRllrP20zvxCAfdZ9f8rpcVW5mnda9RqQjnOxncC0bYYhBTg09CzVdmqSZw43F3MONZym0SoWaxCHHpkJcf6rKxRBoDWiwAAAHMAuxcy227s3ErHXHA1os1oaOhoAXkxPBoKkNEzcwYXFuu1i5hYf6OK96Ki0FSPVGgmHPcxzotccm+ts4/f1ayOf7oXbQ6G0MLahjIzlqyd9zOJzXFrXPENZWcRXZ8vEpZEai3PsNbvX7IuMMhla5ziXF5t98n7w1DV7F6q3Q+immdUSMLpHtyHzjlIylt8vFezjr9qzaJny8RZEfq9BsPleyR8V3Ryb6DmP3tVr9I80al2V+h1DPOamWLNKWb2Tc2LfaOmxIWcRM+XiLIwU2hlC9rmmMjOCMwcQ4EuDszTzOu1pv7F1N0Dw8ZbRuGWMxEZ3Wc0ixL/zOsTrPSpEiZ8vEWRHhoJh2+Ol3o5nFrgMxytc0g3Y38JJaL9Nll8Pw6KBm9xNytuXW9rjclepEcm9bFgiIrSpEN1T0bJ8SLtrSC3fuqejZPiRdtaQUPjdp8HpGS/c37n9IyOjfLKX5iDvQrGquWjfLKX5iDvQrGrPgeyyIys2tL0YREUiccEREAWMxyPNHk5n5mf8mELJFeTE2HeyRxtId+h1/wBLqq1lGrorHo7gn2ivipDxb8Q//YxxJv8AQKyeB07bOlAsHnK0cwiZ5rQP0WtdF9HN6xnEZLWa0N3sn/uNdx+hW2oIgxrWjiaAFv4+tzko21W+zFSjbSdqIijzMEREAREQBERAEREAREQBERAEREBEN1T0bJ8SLtrSC3fuqejZPiRdtaQUPjdp8HpGS/c37n9IyOjfLKX5iDvQrGquWjfLKX5iDvQrGrPgeyyIys2tL0YREUiccEREAXzIwOBaeIix9xX0iAjOH0U/2jK+ANa0+dNcee1v3AB7LqTLiy5S9yiVgiIhUIiIAiIgCIiAIiIAiIgCIiAIiICIbqno2T4kXbWkFu/dU9GyfEi7a0gofG7T4PSMl+5v3P6RkdG+WUvzEHehWNVctG+WUvzEHehWNWfA9lkRlZtaXowiIpE44IiIAiIgCIiAIiIAiIgCIiAIiIAiIgCIiAIiIAiIgIhuqejZPiRdtaQW791T0bJ8SLtrSCh8btPg9IyX7m/c/pGR0b5ZS/MQd6FY1Vy0b5ZS/MQd6FYwFZ8D2WRGVm1pejOURFInHBERAEREAREQBERAEREAREQBERAEREAREQBERAEREBEN1T0bJ8SLtrSC3fuqH/TZPiRdtaQUPjdp8HpGS/c37n9I7aSpdFIyVmp0b2vbcX85rri459YClPCni3WR7JqiKLVjUlHsuxPVsJQrtOrBSt4q5LuFPFusj2TU4U8W6yPZNURRXc/U8zMHVeD3UeCJdwp4t1keyanCni3WR7JqiKJz9TzMdV4PdR4Il3Cni3WR7JqcKeLdZHsmqIonP1PMx1Xg91HgiXcKeLdZHsmpwp4t1keyaoiic/U8zHVeD3UeCJdwp4t1keyanCni3WR7JqiKJz9TzMdV4PdR4Il3Cni3WR7JqcKeLdZHsmqIonP1PMx1Xg91HgiXcKeLdZHsmpwp4t1keyaoiic/U8zHVeD3UeCJdwp4t1keyanCni3WR7JqiKJz9TzMdV4PdR4Il3Cni3WR7JqcKeLdZHsmqIonP1PMx1Xg91HgiXcKeLdZHsmpwp4t1keyaoiic/U8zHVeD3UeCJdwp4t1keyanCni3WR7JqiKJz9TzMdV4PdR4Il3Cni3WR7JqcKeLdZHsmqIonP1PMx1Xg91HgiQYxp3iFXEYJnsMZLSQGNBu03GsKPoislJyd5M2qNClQjm0oqK8FoP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743586"/>
            <a:ext cx="3160696" cy="21071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1691680" y="5869869"/>
            <a:ext cx="2337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bg2">
                    <a:lumMod val="25000"/>
                  </a:schemeClr>
                </a:solidFill>
                <a:latin typeface="Aharoni" pitchFamily="2" charset="-79"/>
                <a:cs typeface="Aharoni" pitchFamily="2" charset="-79"/>
              </a:rPr>
              <a:t>PLANTA EGE HAINA</a:t>
            </a:r>
            <a:endParaRPr lang="es-ES" b="1" dirty="0">
              <a:solidFill>
                <a:schemeClr val="bg2">
                  <a:lumMod val="2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229" y="3743586"/>
            <a:ext cx="2371725" cy="18912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533" y="480774"/>
            <a:ext cx="3168351" cy="22986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5767518" y="277945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2">
                    <a:lumMod val="25000"/>
                  </a:schemeClr>
                </a:solidFill>
                <a:latin typeface="Aharoni" pitchFamily="2" charset="-79"/>
                <a:cs typeface="Aharoni" pitchFamily="2" charset="-79"/>
              </a:rPr>
              <a:t>MOON PALACE</a:t>
            </a:r>
            <a:endParaRPr lang="es-ES" b="1" dirty="0">
              <a:solidFill>
                <a:schemeClr val="bg2">
                  <a:lumMod val="2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709" y="3346924"/>
            <a:ext cx="2016224" cy="28741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6651736" y="6221116"/>
            <a:ext cx="2259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2">
                    <a:lumMod val="25000"/>
                  </a:schemeClr>
                </a:solidFill>
                <a:latin typeface="Aharoni" pitchFamily="2" charset="-79"/>
                <a:cs typeface="Aharoni" pitchFamily="2" charset="-79"/>
              </a:rPr>
              <a:t>IBEROSTAR GOLF</a:t>
            </a:r>
            <a:endParaRPr lang="es-ES" b="1" dirty="0">
              <a:solidFill>
                <a:schemeClr val="bg2">
                  <a:lumMod val="2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5606493" y="6492875"/>
            <a:ext cx="3275749" cy="365125"/>
          </a:xfrm>
        </p:spPr>
        <p:txBody>
          <a:bodyPr/>
          <a:lstStyle/>
          <a:p>
            <a:r>
              <a:rPr lang="es-ES" sz="1200" b="1" dirty="0" smtClean="0"/>
              <a:t>Aplicaciones Técnicas de Pinturas, SRL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82528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80" y="395501"/>
            <a:ext cx="2684150" cy="41817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78557"/>
            <a:ext cx="2839428" cy="42303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4584416" cy="365125"/>
          </a:xfrm>
        </p:spPr>
        <p:txBody>
          <a:bodyPr/>
          <a:lstStyle/>
          <a:p>
            <a:r>
              <a:rPr lang="es-ES" sz="1400" b="1" dirty="0" smtClean="0"/>
              <a:t>Aplicaciones Técnicas de Pinturas, SRL</a:t>
            </a:r>
            <a:endParaRPr lang="es-ES" sz="1400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297268" y="4743054"/>
            <a:ext cx="2359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DO" b="1" dirty="0" smtClean="0">
                <a:solidFill>
                  <a:schemeClr val="bg2">
                    <a:lumMod val="25000"/>
                  </a:schemeClr>
                </a:solidFill>
                <a:latin typeface="Aharoni" pitchFamily="2" charset="-79"/>
                <a:cs typeface="Aharoni" pitchFamily="2" charset="-79"/>
              </a:rPr>
              <a:t>Estructuras metálicas de </a:t>
            </a:r>
          </a:p>
          <a:p>
            <a:pPr algn="ctr"/>
            <a:r>
              <a:rPr lang="es-DO" b="1" dirty="0" smtClean="0">
                <a:solidFill>
                  <a:schemeClr val="bg2">
                    <a:lumMod val="25000"/>
                  </a:schemeClr>
                </a:solidFill>
                <a:latin typeface="Aharoni" pitchFamily="2" charset="-79"/>
                <a:cs typeface="Aharoni" pitchFamily="2" charset="-79"/>
              </a:rPr>
              <a:t>Blue Mall</a:t>
            </a:r>
            <a:endParaRPr lang="es-DO" b="1" dirty="0">
              <a:solidFill>
                <a:schemeClr val="bg2">
                  <a:lumMod val="2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222502" y="4866582"/>
            <a:ext cx="2466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DO" b="1" dirty="0" smtClean="0">
                <a:solidFill>
                  <a:schemeClr val="bg2">
                    <a:lumMod val="25000"/>
                  </a:schemeClr>
                </a:solidFill>
                <a:latin typeface="Aharoni" pitchFamily="2" charset="-79"/>
                <a:cs typeface="Aharoni" pitchFamily="2" charset="-79"/>
              </a:rPr>
              <a:t>Hotel Marriot</a:t>
            </a:r>
            <a:endParaRPr lang="es-DO" b="1" dirty="0">
              <a:solidFill>
                <a:schemeClr val="bg2">
                  <a:lumMod val="2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306398" y="4866582"/>
            <a:ext cx="239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DO" dirty="0" smtClean="0">
                <a:solidFill>
                  <a:schemeClr val="bg2">
                    <a:lumMod val="25000"/>
                  </a:schemeClr>
                </a:solidFill>
                <a:latin typeface="Aharoni" pitchFamily="2" charset="-79"/>
                <a:cs typeface="Aharoni" pitchFamily="2" charset="-79"/>
              </a:rPr>
              <a:t>Ágora Mall</a:t>
            </a:r>
            <a:endParaRPr lang="es-DO" dirty="0">
              <a:solidFill>
                <a:schemeClr val="bg2">
                  <a:lumMod val="2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238" y="304117"/>
            <a:ext cx="3025502" cy="436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2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730419"/>
          </a:xfrm>
        </p:spPr>
        <p:txBody>
          <a:bodyPr>
            <a:normAutofit/>
          </a:bodyPr>
          <a:lstStyle/>
          <a:p>
            <a:r>
              <a:rPr lang="es-ES" sz="2000" dirty="0" smtClean="0">
                <a:latin typeface="Aharoni" pitchFamily="2" charset="-79"/>
                <a:cs typeface="Aharoni" pitchFamily="2" charset="-79"/>
              </a:rPr>
              <a:t>DERRUMBE DEL PUENTE EN MINNEAPOLIS (MINNESOTA)</a:t>
            </a:r>
            <a:endParaRPr lang="es-ES" sz="20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786210"/>
          </a:xfrm>
        </p:spPr>
        <p:txBody>
          <a:bodyPr>
            <a:normAutofit/>
          </a:bodyPr>
          <a:lstStyle/>
          <a:p>
            <a:pPr algn="ctr"/>
            <a:r>
              <a:rPr lang="es-ES" sz="2400" dirty="0" smtClean="0">
                <a:solidFill>
                  <a:schemeClr val="bg2">
                    <a:lumMod val="25000"/>
                  </a:schemeClr>
                </a:solidFill>
                <a:latin typeface="Aharoni" pitchFamily="2" charset="-79"/>
                <a:cs typeface="Aharoni" pitchFamily="2" charset="-79"/>
              </a:rPr>
              <a:t>NO DEJE QUE LA CORROSION DESTRUYA SU INVERSION</a:t>
            </a:r>
            <a:endParaRPr lang="es-ES" sz="2000" dirty="0">
              <a:solidFill>
                <a:schemeClr val="bg2">
                  <a:lumMod val="2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52936"/>
            <a:ext cx="7471073" cy="288032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283969" y="6492875"/>
            <a:ext cx="4860032" cy="365125"/>
          </a:xfrm>
        </p:spPr>
        <p:txBody>
          <a:bodyPr/>
          <a:lstStyle/>
          <a:p>
            <a:r>
              <a:rPr lang="es-E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Aplicaciones Técnicas de Pinturas, SRL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48799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286345"/>
            <a:ext cx="3960440" cy="529824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7254"/>
            <a:ext cx="3960440" cy="530187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151620" y="5661248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err="1" smtClean="0">
                <a:solidFill>
                  <a:schemeClr val="bg2">
                    <a:lumMod val="25000"/>
                  </a:schemeClr>
                </a:solidFill>
                <a:latin typeface="Aharoni" pitchFamily="2" charset="-79"/>
                <a:cs typeface="Aharoni" pitchFamily="2" charset="-79"/>
              </a:rPr>
              <a:t>Concredom</a:t>
            </a:r>
            <a:endParaRPr lang="es-ES" b="1" dirty="0">
              <a:solidFill>
                <a:schemeClr val="bg2">
                  <a:lumMod val="2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724128" y="5661248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2">
                    <a:lumMod val="25000"/>
                  </a:schemeClr>
                </a:solidFill>
                <a:latin typeface="Aharoni" pitchFamily="2" charset="-79"/>
                <a:cs typeface="Aharoni" pitchFamily="2" charset="-79"/>
              </a:rPr>
              <a:t>F</a:t>
            </a:r>
            <a:r>
              <a:rPr lang="es-ES" sz="2400" b="1" dirty="0" smtClean="0">
                <a:solidFill>
                  <a:schemeClr val="bg2">
                    <a:lumMod val="25000"/>
                  </a:schemeClr>
                </a:solidFill>
                <a:latin typeface="Aharoni" pitchFamily="2" charset="-79"/>
                <a:cs typeface="Aharoni" pitchFamily="2" charset="-79"/>
              </a:rPr>
              <a:t>actory</a:t>
            </a:r>
            <a:endParaRPr lang="es-ES" b="1" dirty="0">
              <a:solidFill>
                <a:schemeClr val="bg2">
                  <a:lumMod val="2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4656424" cy="365125"/>
          </a:xfrm>
        </p:spPr>
        <p:txBody>
          <a:bodyPr/>
          <a:lstStyle/>
          <a:p>
            <a:r>
              <a:rPr lang="es-ES" sz="1400" b="1" dirty="0" smtClean="0"/>
              <a:t>Aplicaciones Técnicas de Pinturas, </a:t>
            </a:r>
            <a:r>
              <a:rPr lang="es-ES" sz="1400" b="1" dirty="0" err="1" smtClean="0"/>
              <a:t>Srl</a:t>
            </a:r>
            <a:endParaRPr lang="es-ES" sz="1400" b="1" dirty="0"/>
          </a:p>
        </p:txBody>
      </p:sp>
    </p:spTree>
    <p:extLst>
      <p:ext uri="{BB962C8B-B14F-4D97-AF65-F5344CB8AC3E}">
        <p14:creationId xmlns:p14="http://schemas.microsoft.com/office/powerpoint/2010/main" val="41424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50" y="188640"/>
            <a:ext cx="2950468" cy="2592288"/>
          </a:xfrm>
          <a:ln w="76200">
            <a:solidFill>
              <a:schemeClr val="tx1"/>
            </a:solidFill>
          </a:ln>
        </p:spPr>
      </p:pic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893896" y="6381328"/>
            <a:ext cx="3710552" cy="365125"/>
          </a:xfrm>
        </p:spPr>
        <p:txBody>
          <a:bodyPr/>
          <a:lstStyle/>
          <a:p>
            <a:r>
              <a:rPr lang="es-ES" sz="1200" b="1" dirty="0" smtClean="0"/>
              <a:t>Aplicaciones Técnicas de Pinturas, SRL</a:t>
            </a:r>
            <a:endParaRPr lang="es-ES" sz="12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251520" y="2924943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dirty="0" smtClean="0">
                <a:solidFill>
                  <a:schemeClr val="bg2">
                    <a:lumMod val="2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GENERADORA SAN FELIPE PUERTO PLATA</a:t>
            </a:r>
            <a:endParaRPr lang="es-DO" dirty="0">
              <a:solidFill>
                <a:schemeClr val="bg2">
                  <a:lumMod val="2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51467"/>
            <a:ext cx="3976687" cy="2429461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8" name="7 CuadroTexto"/>
          <p:cNvSpPr txBox="1"/>
          <p:nvPr/>
        </p:nvSpPr>
        <p:spPr>
          <a:xfrm>
            <a:off x="4173094" y="2924944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b="1" dirty="0" smtClean="0">
                <a:solidFill>
                  <a:schemeClr val="bg2">
                    <a:lumMod val="2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EXT. AEREOPUERTO LAS AMERICAS</a:t>
            </a:r>
            <a:endParaRPr lang="es-DO" b="1" dirty="0">
              <a:solidFill>
                <a:schemeClr val="bg2">
                  <a:lumMod val="2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717032"/>
            <a:ext cx="4176464" cy="2168896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4" name="3 CuadroTexto"/>
          <p:cNvSpPr txBox="1"/>
          <p:nvPr/>
        </p:nvSpPr>
        <p:spPr>
          <a:xfrm>
            <a:off x="4173094" y="5901152"/>
            <a:ext cx="3135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dirty="0" smtClean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SANDBLASTING A PLANTA CEMEX</a:t>
            </a:r>
            <a:endParaRPr lang="es-DO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70634"/>
            <a:ext cx="2937665" cy="13335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10" name="9 CuadroTexto"/>
          <p:cNvSpPr txBox="1"/>
          <p:nvPr/>
        </p:nvSpPr>
        <p:spPr>
          <a:xfrm>
            <a:off x="477506" y="5430942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dirty="0" smtClean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PINTURA A COLGATE PALMOLIVE </a:t>
            </a:r>
            <a:endParaRPr lang="es-DO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5275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548680"/>
            <a:ext cx="3672408" cy="2333625"/>
          </a:xfr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5411815" y="6459956"/>
            <a:ext cx="3558120" cy="365125"/>
          </a:xfrm>
        </p:spPr>
        <p:txBody>
          <a:bodyPr/>
          <a:lstStyle/>
          <a:p>
            <a:r>
              <a:rPr lang="es-ES" sz="1200" b="1" dirty="0" smtClean="0"/>
              <a:t>Aplicaciones Técnicas de Pinturas, SRL</a:t>
            </a:r>
            <a:endParaRPr lang="es-ES" sz="12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467544" y="2924944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b="1" dirty="0" smtClean="0">
                <a:solidFill>
                  <a:schemeClr val="accent1">
                    <a:lumMod val="50000"/>
                  </a:schemeClr>
                </a:solidFill>
              </a:rPr>
              <a:t>HIDROBLASTING A PAREDES A CERVECERIA NACIONAL DOMINICANA</a:t>
            </a:r>
            <a:endParaRPr lang="es-DO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76672"/>
            <a:ext cx="3294184" cy="244827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9" name="8 CuadroTexto"/>
          <p:cNvSpPr txBox="1"/>
          <p:nvPr/>
        </p:nvSpPr>
        <p:spPr>
          <a:xfrm>
            <a:off x="5138972" y="2924944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b="1" dirty="0" smtClean="0">
                <a:solidFill>
                  <a:schemeClr val="accent1">
                    <a:lumMod val="50000"/>
                  </a:schemeClr>
                </a:solidFill>
              </a:rPr>
              <a:t>TANQUE COASTAL PETROLEUM</a:t>
            </a:r>
            <a:endParaRPr lang="es-DO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933056"/>
            <a:ext cx="3816424" cy="23572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751" y="5478317"/>
            <a:ext cx="1152128" cy="811966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6125416" y="4742337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b="1" dirty="0" smtClean="0">
                <a:solidFill>
                  <a:schemeClr val="accent1">
                    <a:lumMod val="50000"/>
                  </a:schemeClr>
                </a:solidFill>
              </a:rPr>
              <a:t>PINTURA A PISOS DE FABRICA LA JOYA</a:t>
            </a:r>
            <a:endParaRPr lang="es-DO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51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5724128" y="6443442"/>
            <a:ext cx="3235440" cy="365125"/>
          </a:xfrm>
        </p:spPr>
        <p:txBody>
          <a:bodyPr/>
          <a:lstStyle/>
          <a:p>
            <a:r>
              <a:rPr lang="es-ES" sz="1200" b="1" dirty="0" smtClean="0"/>
              <a:t>Aplicaciones Técnicas de Pinturas, SRL</a:t>
            </a:r>
            <a:endParaRPr lang="es-ES" sz="1200" b="1" dirty="0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pPr algn="ctr"/>
            <a:r>
              <a:rPr lang="es-DO" sz="2000" dirty="0" smtClean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PINTURA A NAVE ESTERIL FABRICA DE ALIMENTOS  CON PISOS Y PAREDES EPOXICOS  GRADO ALIMENTICIO APROBADOS POR NORMAS INTERNACIONALES</a:t>
            </a:r>
            <a:endParaRPr lang="es-DO" sz="2000" dirty="0">
              <a:solidFill>
                <a:schemeClr val="accent1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2" name="1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49252"/>
            <a:ext cx="3816424" cy="288032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059650"/>
            <a:ext cx="4104456" cy="280831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149080"/>
            <a:ext cx="4248472" cy="219820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71" y="4186309"/>
            <a:ext cx="3620589" cy="212375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94200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5157878" y="6459956"/>
            <a:ext cx="3576304" cy="365125"/>
          </a:xfrm>
        </p:spPr>
        <p:txBody>
          <a:bodyPr/>
          <a:lstStyle/>
          <a:p>
            <a:r>
              <a:rPr lang="es-ES" sz="1200" b="1" dirty="0" smtClean="0"/>
              <a:t>Aplicaciones Técnicas de Pinturas, SRL</a:t>
            </a:r>
            <a:endParaRPr lang="es-ES" sz="1200" b="1" dirty="0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827584" y="188640"/>
            <a:ext cx="6851104" cy="778098"/>
          </a:xfr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algn="ctr"/>
            <a:r>
              <a:rPr lang="es-DO" sz="3600" dirty="0" smtClean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TANQUES Y ESTRUCTURA ENVIRO GOLD</a:t>
            </a:r>
            <a:endParaRPr lang="es-DO" sz="3600" dirty="0">
              <a:solidFill>
                <a:schemeClr val="accent1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71" y="3861048"/>
            <a:ext cx="4268890" cy="225164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0" y="1061392"/>
            <a:ext cx="4368485" cy="2664296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44734" y="436240"/>
            <a:ext cx="2690463" cy="3888432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1" t="36666" r="4481"/>
          <a:stretch/>
        </p:blipFill>
        <p:spPr>
          <a:xfrm>
            <a:off x="4696871" y="3861048"/>
            <a:ext cx="4186188" cy="266429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07169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6752"/>
            <a:ext cx="4608512" cy="3789040"/>
          </a:xfrm>
        </p:spPr>
      </p:pic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5940152" y="6237312"/>
            <a:ext cx="3072248" cy="365125"/>
          </a:xfrm>
        </p:spPr>
        <p:txBody>
          <a:bodyPr/>
          <a:lstStyle/>
          <a:p>
            <a:r>
              <a:rPr lang="es-ES" sz="1200" b="1" dirty="0" smtClean="0"/>
              <a:t>Aplicaciones Técnicas de Pinturas, SRL</a:t>
            </a:r>
            <a:endParaRPr lang="es-ES" sz="1200" b="1" dirty="0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DO" dirty="0" smtClean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TANQUES CORMIDON </a:t>
            </a:r>
            <a:endParaRPr lang="es-DO" dirty="0">
              <a:solidFill>
                <a:schemeClr val="accent1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268760"/>
            <a:ext cx="3960440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9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62059"/>
            <a:ext cx="4248472" cy="4752528"/>
          </a:xfrm>
        </p:spPr>
      </p:pic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5951218" y="6381328"/>
            <a:ext cx="3216264" cy="365125"/>
          </a:xfrm>
        </p:spPr>
        <p:txBody>
          <a:bodyPr/>
          <a:lstStyle/>
          <a:p>
            <a:r>
              <a:rPr lang="es-ES" sz="1200" b="1" dirty="0" smtClean="0"/>
              <a:t>Aplicaciones Técnicas de Pinturas, SRL</a:t>
            </a:r>
            <a:endParaRPr lang="es-ES" sz="1200" b="1" dirty="0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67544" y="515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s-DO" sz="3200" dirty="0" smtClean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PINTURA Y WATERBLASTING A TANQUES </a:t>
            </a:r>
            <a:endParaRPr lang="es-DO" sz="3200" dirty="0">
              <a:solidFill>
                <a:schemeClr val="accent1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8720"/>
            <a:ext cx="3816424" cy="4805867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1825243" y="580526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b="1" dirty="0" smtClean="0">
                <a:solidFill>
                  <a:schemeClr val="accent1">
                    <a:lumMod val="50000"/>
                  </a:schemeClr>
                </a:solidFill>
              </a:rPr>
              <a:t>ANTES</a:t>
            </a:r>
            <a:endParaRPr lang="es-DO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156176" y="580526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b="1" dirty="0" smtClean="0">
                <a:solidFill>
                  <a:schemeClr val="accent1">
                    <a:lumMod val="50000"/>
                  </a:schemeClr>
                </a:solidFill>
              </a:rPr>
              <a:t>DESPUES</a:t>
            </a:r>
            <a:endParaRPr lang="es-DO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16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2776"/>
            <a:ext cx="4320480" cy="3888432"/>
          </a:xfrm>
        </p:spPr>
      </p:pic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5652120" y="6165304"/>
            <a:ext cx="3312368" cy="365125"/>
          </a:xfrm>
        </p:spPr>
        <p:txBody>
          <a:bodyPr/>
          <a:lstStyle/>
          <a:p>
            <a:r>
              <a:rPr lang="es-ES" sz="1200" b="1" dirty="0" smtClean="0"/>
              <a:t>Aplicaciones Técnicas de Pinturas, SRL</a:t>
            </a:r>
            <a:endParaRPr lang="es-ES" sz="1200" b="1" dirty="0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38138"/>
          </a:xfrm>
        </p:spPr>
        <p:txBody>
          <a:bodyPr>
            <a:normAutofit/>
          </a:bodyPr>
          <a:lstStyle/>
          <a:p>
            <a:r>
              <a:rPr lang="es-DO" sz="2800" dirty="0" smtClean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REPARACION A TANQUES COMBUSTIBLE AREOPUERTOS</a:t>
            </a:r>
            <a:endParaRPr lang="es-DO" sz="2800" dirty="0">
              <a:solidFill>
                <a:schemeClr val="accent1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12776"/>
            <a:ext cx="4248472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153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6752"/>
            <a:ext cx="3528392" cy="2419469"/>
          </a:xfrm>
          <a:effectLst>
            <a:softEdge rad="31750"/>
          </a:effectLst>
        </p:spPr>
      </p:pic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5717786" y="6306777"/>
            <a:ext cx="3312368" cy="365125"/>
          </a:xfrm>
        </p:spPr>
        <p:txBody>
          <a:bodyPr/>
          <a:lstStyle/>
          <a:p>
            <a:r>
              <a:rPr lang="es-ES" sz="1200" b="1" dirty="0" smtClean="0"/>
              <a:t>Aplicaciones Técnicas de Pinturas, SRL</a:t>
            </a:r>
            <a:endParaRPr lang="es-ES" sz="1200" b="1" dirty="0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es-DO" sz="3200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PINTURA Y WATERBLASTING A TANQUES </a:t>
            </a:r>
            <a:endParaRPr lang="es-DO" sz="3200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196752"/>
            <a:ext cx="3738074" cy="2267807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789040"/>
            <a:ext cx="3426120" cy="2412268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8" name="7 CuadroTexto"/>
          <p:cNvSpPr txBox="1"/>
          <p:nvPr/>
        </p:nvSpPr>
        <p:spPr>
          <a:xfrm>
            <a:off x="6888310" y="3496652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sz="1400" b="1" dirty="0" smtClean="0">
                <a:solidFill>
                  <a:schemeClr val="accent1">
                    <a:lumMod val="75000"/>
                  </a:schemeClr>
                </a:solidFill>
              </a:rPr>
              <a:t>PREPARACION SUPERFICIE</a:t>
            </a:r>
            <a:endParaRPr lang="es-DO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755576" y="3628236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sz="1400" b="1" dirty="0" smtClean="0">
                <a:solidFill>
                  <a:schemeClr val="accent1">
                    <a:lumMod val="75000"/>
                  </a:schemeClr>
                </a:solidFill>
              </a:rPr>
              <a:t>PINTURA ACABADO FINAL</a:t>
            </a:r>
            <a:endParaRPr lang="es-DO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3173863" y="6258689"/>
            <a:ext cx="27350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DO" sz="1600" b="1" dirty="0">
                <a:solidFill>
                  <a:schemeClr val="accent1">
                    <a:lumMod val="75000"/>
                  </a:schemeClr>
                </a:solidFill>
              </a:rPr>
              <a:t>PREPARACION SUPERFICIE</a:t>
            </a:r>
          </a:p>
        </p:txBody>
      </p:sp>
    </p:spTree>
    <p:extLst>
      <p:ext uri="{BB962C8B-B14F-4D97-AF65-F5344CB8AC3E}">
        <p14:creationId xmlns:p14="http://schemas.microsoft.com/office/powerpoint/2010/main" val="78997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2776"/>
            <a:ext cx="4176464" cy="2448272"/>
          </a:xfrm>
          <a:effectLst>
            <a:softEdge rad="12700"/>
          </a:effectLst>
        </p:spPr>
      </p:pic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5292080" y="6381328"/>
            <a:ext cx="3504296" cy="365125"/>
          </a:xfrm>
        </p:spPr>
        <p:txBody>
          <a:bodyPr/>
          <a:lstStyle/>
          <a:p>
            <a:r>
              <a:rPr lang="es-ES" sz="1200" b="1" dirty="0" smtClean="0"/>
              <a:t>Aplicaciones Técnicas de Pinturas, SRL</a:t>
            </a:r>
            <a:endParaRPr lang="es-ES" sz="1200" b="1" dirty="0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DO" dirty="0" smtClean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PISOS Y ESTRUCTURA INDOMINA STUDIOS </a:t>
            </a:r>
            <a:endParaRPr lang="es-DO" dirty="0">
              <a:solidFill>
                <a:schemeClr val="accent1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12776"/>
            <a:ext cx="4392488" cy="2448272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005064"/>
            <a:ext cx="4392488" cy="2160240"/>
          </a:xfrm>
          <a:prstGeom prst="rect">
            <a:avLst/>
          </a:prstGeom>
          <a:effectLst/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05064"/>
            <a:ext cx="4139952" cy="216024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33888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6" y="116633"/>
            <a:ext cx="7772400" cy="1152128"/>
          </a:xfrm>
        </p:spPr>
        <p:txBody>
          <a:bodyPr>
            <a:normAutofit/>
          </a:bodyPr>
          <a:lstStyle/>
          <a:p>
            <a:pPr algn="ctr"/>
            <a:r>
              <a:rPr lang="es-ES" sz="4000" dirty="0" smtClean="0">
                <a:solidFill>
                  <a:schemeClr val="bg2">
                    <a:lumMod val="25000"/>
                  </a:schemeClr>
                </a:solidFill>
                <a:latin typeface="Aharoni" pitchFamily="2" charset="-79"/>
                <a:cs typeface="Aharoni" pitchFamily="2" charset="-79"/>
              </a:rPr>
              <a:t>Daños que causa la corrosión </a:t>
            </a:r>
            <a:endParaRPr lang="es-ES" sz="4000" dirty="0">
              <a:solidFill>
                <a:schemeClr val="bg2">
                  <a:lumMod val="2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97582"/>
            <a:ext cx="2448272" cy="31416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597582"/>
            <a:ext cx="2664296" cy="31416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597582"/>
            <a:ext cx="2466975" cy="31416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4763928" cy="365125"/>
          </a:xfrm>
        </p:spPr>
        <p:txBody>
          <a:bodyPr/>
          <a:lstStyle/>
          <a:p>
            <a:r>
              <a:rPr lang="es-ES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Aplicaciones Técnicas de Pinturas, SRL</a:t>
            </a:r>
            <a:endParaRPr lang="es-ES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88858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4032448" cy="4525962"/>
          </a:xfrm>
        </p:spPr>
      </p:pic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5652120" y="6165304"/>
            <a:ext cx="3170929" cy="365125"/>
          </a:xfrm>
        </p:spPr>
        <p:txBody>
          <a:bodyPr/>
          <a:lstStyle/>
          <a:p>
            <a:r>
              <a:rPr lang="es-ES" sz="1200" b="1" dirty="0" smtClean="0"/>
              <a:t>Aplicaciones Técnicas de Pinturas, SRL</a:t>
            </a:r>
            <a:endParaRPr lang="es-ES" sz="1200" b="1" dirty="0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es-DO" dirty="0" smtClean="0">
                <a:solidFill>
                  <a:schemeClr val="accent1">
                    <a:lumMod val="75000"/>
                  </a:schemeClr>
                </a:solidFill>
              </a:rPr>
              <a:t>PISOS INDUSTRIALES </a:t>
            </a:r>
            <a:endParaRPr lang="es-DO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052736"/>
            <a:ext cx="4179041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997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5767"/>
            <a:ext cx="3960440" cy="4525962"/>
          </a:xfrm>
        </p:spPr>
      </p:pic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5796136" y="6237312"/>
            <a:ext cx="3347864" cy="365125"/>
          </a:xfrm>
        </p:spPr>
        <p:txBody>
          <a:bodyPr/>
          <a:lstStyle/>
          <a:p>
            <a:r>
              <a:rPr lang="es-ES" sz="1200" b="1" dirty="0" smtClean="0">
                <a:solidFill>
                  <a:schemeClr val="accent5"/>
                </a:solidFill>
              </a:rPr>
              <a:t>Aplicaciones Técnicas de Pinturas, SRL</a:t>
            </a:r>
            <a:endParaRPr lang="es-ES" sz="1200" b="1" dirty="0">
              <a:solidFill>
                <a:schemeClr val="accent5"/>
              </a:solidFill>
            </a:endParaRPr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DO" dirty="0" smtClean="0">
                <a:solidFill>
                  <a:schemeClr val="accent1">
                    <a:lumMod val="75000"/>
                  </a:schemeClr>
                </a:solidFill>
              </a:rPr>
              <a:t>PISOS INDUSTRIALES </a:t>
            </a:r>
            <a:endParaRPr lang="es-DO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798" y="1052736"/>
            <a:ext cx="4631504" cy="452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165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6009733" y="6403813"/>
            <a:ext cx="3134267" cy="365125"/>
          </a:xfrm>
        </p:spPr>
        <p:txBody>
          <a:bodyPr/>
          <a:lstStyle/>
          <a:p>
            <a:r>
              <a:rPr lang="es-ES" sz="1200" b="1" dirty="0" smtClean="0"/>
              <a:t>Aplicaciones Técnicas de Pinturas, SRL</a:t>
            </a:r>
            <a:endParaRPr lang="es-ES" sz="12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2282879" y="332656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DO" sz="3600" b="1" dirty="0" smtClean="0">
                <a:solidFill>
                  <a:schemeClr val="accent1">
                    <a:lumMod val="75000"/>
                  </a:schemeClr>
                </a:solidFill>
                <a:cs typeface="Aharoni" panose="02010803020104030203" pitchFamily="2" charset="-79"/>
              </a:rPr>
              <a:t>PISOS INDUSTRIALES </a:t>
            </a:r>
            <a:endParaRPr lang="es-DO" sz="3600" b="1" dirty="0">
              <a:solidFill>
                <a:schemeClr val="accent1">
                  <a:lumMod val="75000"/>
                </a:schemeClr>
              </a:solidFill>
              <a:cs typeface="Aharoni" panose="02010803020104030203" pitchFamily="2" charset="-79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81" y="1046185"/>
            <a:ext cx="3816424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676" y="1043608"/>
            <a:ext cx="3800763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675" y="3913130"/>
            <a:ext cx="3800763" cy="20745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43" y="3955354"/>
            <a:ext cx="3744416" cy="20745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0456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5652120" y="6237312"/>
            <a:ext cx="3240360" cy="365125"/>
          </a:xfrm>
        </p:spPr>
        <p:txBody>
          <a:bodyPr/>
          <a:lstStyle/>
          <a:p>
            <a:r>
              <a:rPr lang="es-ES" sz="1200" b="1" dirty="0" smtClean="0"/>
              <a:t>Aplicaciones Técnicas de Pinturas, SRL</a:t>
            </a:r>
            <a:endParaRPr lang="es-ES" sz="1200" b="1" dirty="0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es-DO" dirty="0" smtClean="0">
                <a:solidFill>
                  <a:schemeClr val="accent1">
                    <a:lumMod val="75000"/>
                  </a:schemeClr>
                </a:solidFill>
              </a:rPr>
              <a:t>PISOS INDUSTRIALES </a:t>
            </a:r>
            <a:endParaRPr lang="es-DO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96" y="1180356"/>
            <a:ext cx="3515453" cy="24027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50014"/>
            <a:ext cx="3851920" cy="24027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59" y="3887525"/>
            <a:ext cx="3590390" cy="2102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887525"/>
            <a:ext cx="3851920" cy="2102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79394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1560" y="1818212"/>
            <a:ext cx="7853155" cy="3816424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es-ES" sz="4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WATERBLASTING</a:t>
            </a:r>
          </a:p>
          <a:p>
            <a:pPr marL="68580" indent="0" algn="ctr">
              <a:buNone/>
            </a:pPr>
            <a:r>
              <a:rPr lang="es-ES" sz="4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&amp;</a:t>
            </a:r>
          </a:p>
          <a:p>
            <a:pPr marL="68580" indent="0" algn="ctr">
              <a:buNone/>
            </a:pPr>
            <a:r>
              <a:rPr lang="es-ES" sz="4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SANDBLASTING</a:t>
            </a:r>
            <a:endParaRPr lang="es-ES" sz="4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Aharoni" pitchFamily="2" charset="-79"/>
                <a:cs typeface="Aharoni" pitchFamily="2" charset="-79"/>
              </a:rPr>
              <a:t>Somos expertos en trabajos de:</a:t>
            </a:r>
            <a:endParaRPr lang="es-ES" dirty="0">
              <a:solidFill>
                <a:schemeClr val="bg2">
                  <a:lumMod val="2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0" y="5471257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bg2">
                    <a:lumMod val="25000"/>
                  </a:schemeClr>
                </a:solidFill>
                <a:latin typeface="Aharoni" pitchFamily="2" charset="-79"/>
                <a:cs typeface="Aharoni" pitchFamily="2" charset="-79"/>
              </a:rPr>
              <a:t>Únicos en el país certificados por la: </a:t>
            </a:r>
            <a:endParaRPr lang="es-ES" b="1" dirty="0">
              <a:solidFill>
                <a:schemeClr val="bg2">
                  <a:lumMod val="2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8194" name="Picture 2" descr="C:\Documents and Settings\andreina\Mis documentos\Trabajos VArios\folletos aplitec\Brochure 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02" t="75241" r="8073" b="12379"/>
          <a:stretch/>
        </p:blipFill>
        <p:spPr bwMode="auto">
          <a:xfrm>
            <a:off x="6035935" y="5013176"/>
            <a:ext cx="2910618" cy="165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4566481" cy="365125"/>
          </a:xfrm>
        </p:spPr>
        <p:txBody>
          <a:bodyPr/>
          <a:lstStyle/>
          <a:p>
            <a:r>
              <a:rPr lang="es-ES" sz="1200" b="1" dirty="0" smtClean="0"/>
              <a:t>Aplicaciones Técnicas de Pinturas, SRL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34844930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1052736"/>
            <a:ext cx="8856984" cy="5112568"/>
          </a:xfrm>
        </p:spPr>
        <p:txBody>
          <a:bodyPr numCol="2">
            <a:normAutofit/>
          </a:bodyPr>
          <a:lstStyle/>
          <a:p>
            <a:r>
              <a:rPr lang="es-ES" sz="2000" dirty="0">
                <a:latin typeface="Aharoni" pitchFamily="2" charset="-79"/>
                <a:cs typeface="Aharoni" pitchFamily="2" charset="-79"/>
              </a:rPr>
              <a:t>El </a:t>
            </a:r>
            <a:r>
              <a:rPr lang="es-ES" sz="2000" dirty="0" smtClean="0">
                <a:latin typeface="Aharoni" pitchFamily="2" charset="-79"/>
                <a:cs typeface="Aharoni" pitchFamily="2" charset="-79"/>
              </a:rPr>
              <a:t>Sandblasting </a:t>
            </a:r>
            <a:r>
              <a:rPr lang="es-ES" sz="2000" dirty="0">
                <a:latin typeface="Aharoni" pitchFamily="2" charset="-79"/>
                <a:cs typeface="Aharoni" pitchFamily="2" charset="-79"/>
              </a:rPr>
              <a:t>es una técnica abrasiva utilizada para alisar o dar forma a las superficies mediante la aplicación de un chorro de arena a gran presión. Esta técnica es tradicionalmente utilizada en la industria de la construcción para tratar el metal y la cerámica, entre otros</a:t>
            </a:r>
            <a:r>
              <a:rPr lang="es-ES" sz="2000" dirty="0" smtClean="0">
                <a:latin typeface="Aharoni" pitchFamily="2" charset="-79"/>
                <a:cs typeface="Aharoni" pitchFamily="2" charset="-79"/>
              </a:rPr>
              <a:t>.</a:t>
            </a:r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 smtClean="0"/>
          </a:p>
          <a:p>
            <a:endParaRPr lang="es-ES" sz="2000" dirty="0" smtClean="0"/>
          </a:p>
          <a:p>
            <a:pPr marL="109728" indent="0">
              <a:buNone/>
            </a:pPr>
            <a:endParaRPr lang="es-ES" sz="2000" dirty="0" smtClean="0"/>
          </a:p>
          <a:p>
            <a:r>
              <a:rPr lang="es-ES" sz="2000" dirty="0" smtClean="0">
                <a:latin typeface="Aharoni" pitchFamily="2" charset="-79"/>
                <a:cs typeface="Aharoni" pitchFamily="2" charset="-79"/>
              </a:rPr>
              <a:t>SISTEMAS DE LIMPIEZA:</a:t>
            </a:r>
          </a:p>
          <a:p>
            <a:pPr lvl="1"/>
            <a:r>
              <a:rPr lang="es-ES" sz="2000" dirty="0" smtClean="0">
                <a:latin typeface="Aharoni" pitchFamily="2" charset="-79"/>
                <a:cs typeface="Aharoni" pitchFamily="2" charset="-79"/>
              </a:rPr>
              <a:t>Nace 1: Metal blanco</a:t>
            </a:r>
          </a:p>
          <a:p>
            <a:pPr lvl="1"/>
            <a:r>
              <a:rPr lang="es-ES" sz="2000" dirty="0" smtClean="0">
                <a:latin typeface="Aharoni" pitchFamily="2" charset="-79"/>
                <a:cs typeface="Aharoni" pitchFamily="2" charset="-79"/>
              </a:rPr>
              <a:t>Nace 2: Metal casi blanco</a:t>
            </a:r>
          </a:p>
          <a:p>
            <a:pPr lvl="1"/>
            <a:r>
              <a:rPr lang="es-ES" sz="2000" dirty="0" smtClean="0">
                <a:latin typeface="Aharoni" pitchFamily="2" charset="-79"/>
                <a:cs typeface="Aharoni" pitchFamily="2" charset="-79"/>
              </a:rPr>
              <a:t>Nace 3: Metal comercial</a:t>
            </a:r>
          </a:p>
          <a:p>
            <a:pPr lvl="1"/>
            <a:r>
              <a:rPr lang="es-ES" sz="2000" dirty="0" smtClean="0">
                <a:latin typeface="Aharoni" pitchFamily="2" charset="-79"/>
                <a:cs typeface="Aharoni" pitchFamily="2" charset="-79"/>
              </a:rPr>
              <a:t>Nace 4: Con abrasivo</a:t>
            </a:r>
          </a:p>
          <a:p>
            <a:pPr lvl="1"/>
            <a:r>
              <a:rPr lang="es-ES" sz="2000" dirty="0" smtClean="0">
                <a:latin typeface="Aharoni" pitchFamily="2" charset="-79"/>
                <a:cs typeface="Aharoni" pitchFamily="2" charset="-79"/>
              </a:rPr>
              <a:t>Nace5: Limpieza con agua a presión.</a:t>
            </a:r>
            <a:endParaRPr lang="es-ES" sz="20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0"/>
            <a:ext cx="7024744" cy="1143000"/>
          </a:xfrm>
        </p:spPr>
        <p:txBody>
          <a:bodyPr/>
          <a:lstStyle/>
          <a:p>
            <a:pPr algn="ctr"/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Aharoni" pitchFamily="2" charset="-79"/>
                <a:cs typeface="Aharoni" pitchFamily="2" charset="-79"/>
              </a:rPr>
              <a:t>S</a:t>
            </a:r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Aharoni" pitchFamily="2" charset="-79"/>
                <a:cs typeface="Aharoni" pitchFamily="2" charset="-79"/>
              </a:rPr>
              <a:t>ANDBLASTING</a:t>
            </a:r>
            <a:endParaRPr lang="es-ES" dirty="0">
              <a:solidFill>
                <a:schemeClr val="bg2">
                  <a:lumMod val="2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5115562" y="6407944"/>
            <a:ext cx="3632902" cy="365125"/>
          </a:xfrm>
        </p:spPr>
        <p:txBody>
          <a:bodyPr/>
          <a:lstStyle/>
          <a:p>
            <a:r>
              <a:rPr lang="es-ES" sz="1200" b="1" dirty="0" smtClean="0"/>
              <a:t>Aplicaciones Técnicas de Pinturas, SRL</a:t>
            </a:r>
            <a:endParaRPr lang="es-ES" sz="12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562" y="764704"/>
            <a:ext cx="3168352" cy="2674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89040"/>
            <a:ext cx="3744416" cy="24827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795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43492" y="5517232"/>
            <a:ext cx="6777317" cy="648072"/>
          </a:xfrm>
        </p:spPr>
        <p:txBody>
          <a:bodyPr/>
          <a:lstStyle/>
          <a:p>
            <a:pPr algn="r"/>
            <a:r>
              <a:rPr lang="es-ES" dirty="0" smtClean="0"/>
              <a:t>Sandblasting</a:t>
            </a:r>
            <a:endParaRPr lang="es-ES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36" y="980728"/>
            <a:ext cx="7729936" cy="45365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5220072" y="6309320"/>
            <a:ext cx="3720320" cy="365125"/>
          </a:xfrm>
        </p:spPr>
        <p:txBody>
          <a:bodyPr/>
          <a:lstStyle/>
          <a:p>
            <a:r>
              <a:rPr lang="es-ES" sz="1200" b="1" dirty="0" smtClean="0"/>
              <a:t>Aplicaciones Técnicas de Pinturas, SRL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424432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4752528"/>
          </a:xfrm>
        </p:spPr>
        <p:txBody>
          <a:bodyPr numCol="2">
            <a:normAutofit/>
          </a:bodyPr>
          <a:lstStyle/>
          <a:p>
            <a:r>
              <a:rPr lang="es-ES" sz="2000" dirty="0" smtClean="0"/>
              <a:t>También conocido como hidroblasting o waterjetting, es una tecnica de preparación de superficie que emplea un chorro de agua a diferentes presiones según el grado de corrosión presente y el grado de limpieza que se quiera obtener.</a:t>
            </a:r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2000" dirty="0"/>
          </a:p>
          <a:p>
            <a:r>
              <a:rPr lang="es-ES" sz="2000" dirty="0" smtClean="0"/>
              <a:t>VENTAJAS:</a:t>
            </a:r>
          </a:p>
          <a:p>
            <a:pPr lvl="1"/>
            <a:r>
              <a:rPr lang="es-ES" sz="1800" dirty="0" smtClean="0"/>
              <a:t>Produce una superficie con un menor nivel de sales solubles comparado con el uso de abrasivos.</a:t>
            </a:r>
          </a:p>
          <a:p>
            <a:pPr lvl="1"/>
            <a:r>
              <a:rPr lang="es-ES" sz="1800" dirty="0" smtClean="0"/>
              <a:t>Los recubrimientos se adhieren Mejor y duran mas.</a:t>
            </a:r>
            <a:endParaRPr lang="es-ES" sz="180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15616" y="188640"/>
            <a:ext cx="7024744" cy="1143000"/>
          </a:xfrm>
        </p:spPr>
        <p:txBody>
          <a:bodyPr/>
          <a:lstStyle/>
          <a:p>
            <a:pPr algn="ctr"/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Aharoni" pitchFamily="2" charset="-79"/>
                <a:cs typeface="Aharoni" pitchFamily="2" charset="-79"/>
              </a:rPr>
              <a:t>WATERBLASTING</a:t>
            </a:r>
            <a:endParaRPr lang="es-ES" dirty="0">
              <a:solidFill>
                <a:schemeClr val="bg2">
                  <a:lumMod val="2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4656424" cy="365125"/>
          </a:xfrm>
        </p:spPr>
        <p:txBody>
          <a:bodyPr/>
          <a:lstStyle/>
          <a:p>
            <a:r>
              <a:rPr lang="es-ES" sz="1200" b="1" dirty="0" smtClean="0"/>
              <a:t>Aplicaciones Técnicas de Pinturas, SRL</a:t>
            </a:r>
            <a:endParaRPr lang="es-ES" sz="12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2736"/>
            <a:ext cx="4382327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789040"/>
            <a:ext cx="2952328" cy="23804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279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5580112" y="6381328"/>
            <a:ext cx="3144256" cy="365125"/>
          </a:xfrm>
        </p:spPr>
        <p:txBody>
          <a:bodyPr/>
          <a:lstStyle/>
          <a:p>
            <a:r>
              <a:rPr lang="es-ES" sz="1200" b="1" dirty="0" smtClean="0"/>
              <a:t>Aplicaciones Técnicas de Pinturas, SRL</a:t>
            </a:r>
            <a:endParaRPr lang="es-ES" sz="1200" b="1" dirty="0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pPr algn="ctr"/>
            <a:r>
              <a:rPr lang="es-DO" sz="3600" dirty="0" smtClean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WATERBLASTING</a:t>
            </a:r>
            <a:endParaRPr lang="es-DO" sz="36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2372" y="652338"/>
            <a:ext cx="2592288" cy="362997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48063" y="653662"/>
            <a:ext cx="2592289" cy="3672407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39224" y="2744927"/>
            <a:ext cx="2304255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0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63243"/>
            <a:ext cx="2309938" cy="3092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67542" y="28543"/>
            <a:ext cx="8280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2">
                    <a:lumMod val="25000"/>
                  </a:schemeClr>
                </a:solidFill>
                <a:latin typeface="Aharoni" pitchFamily="2" charset="-79"/>
                <a:cs typeface="Aharoni" pitchFamily="2" charset="-79"/>
              </a:rPr>
              <a:t>Maquinas de Waterblasting</a:t>
            </a:r>
            <a:endParaRPr lang="es-ES" sz="2400" b="1" dirty="0">
              <a:solidFill>
                <a:schemeClr val="bg2">
                  <a:lumMod val="2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011050"/>
            <a:ext cx="3461805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721" y="1447220"/>
            <a:ext cx="2016224" cy="3524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4584416" cy="365125"/>
          </a:xfrm>
        </p:spPr>
        <p:txBody>
          <a:bodyPr/>
          <a:lstStyle/>
          <a:p>
            <a:r>
              <a:rPr lang="es-ES" sz="1200" b="1" dirty="0" smtClean="0"/>
              <a:t>Aplicaciones Técnicas de Pinturas, SRL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223893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16632"/>
            <a:ext cx="7956376" cy="6336704"/>
          </a:xfrm>
        </p:spPr>
        <p:txBody>
          <a:bodyPr>
            <a:noAutofit/>
          </a:bodyPr>
          <a:lstStyle/>
          <a:p>
            <a:pPr algn="just">
              <a:buClrTx/>
              <a:buFont typeface="Wingdings" pitchFamily="2" charset="2"/>
              <a:buChar char="v"/>
            </a:pPr>
            <a:r>
              <a:rPr lang="es-ES" sz="2000" dirty="0" smtClean="0">
                <a:latin typeface="Aharoni" pitchFamily="2" charset="-79"/>
                <a:cs typeface="Aharoni" pitchFamily="2" charset="-79"/>
              </a:rPr>
              <a:t>CON MAS DE 20 </a:t>
            </a:r>
            <a:r>
              <a:rPr lang="es-ES" sz="2000" b="1" dirty="0" smtClean="0">
                <a:latin typeface="+mj-lt"/>
                <a:cs typeface="Aharoni" pitchFamily="2" charset="-79"/>
              </a:rPr>
              <a:t>AÑOS</a:t>
            </a:r>
            <a:r>
              <a:rPr lang="es-ES" sz="2000" dirty="0" smtClean="0">
                <a:latin typeface="Aharoni" pitchFamily="2" charset="-79"/>
                <a:cs typeface="Aharoni" pitchFamily="2" charset="-79"/>
              </a:rPr>
              <a:t> NUESTRA </a:t>
            </a:r>
            <a:r>
              <a:rPr lang="es-ES" sz="2000" b="1" dirty="0" smtClean="0">
                <a:latin typeface="+mj-lt"/>
                <a:cs typeface="Aharoni" pitchFamily="2" charset="-79"/>
              </a:rPr>
              <a:t>COMPAÑÍA</a:t>
            </a:r>
            <a:r>
              <a:rPr lang="es-ES" sz="2000" dirty="0" smtClean="0">
                <a:latin typeface="Aharoni" pitchFamily="2" charset="-79"/>
                <a:cs typeface="Aharoni" pitchFamily="2" charset="-79"/>
              </a:rPr>
              <a:t> SURGE CON EL FIN DE DAR SERVICIO PROFESIONAL A LAS EMPRESAS QUE QUIERAN EVITAR QUE SUS BIENES SE PIERDAN POR EL FACTOR CORROSION, FILTRACION, O MAS AUN, POR ESTETICA, BELLEZA, HIGIENE, NORMAS DE CALIDAD ALIMENTARIAS (PINTURAS DE QUIROFANOS, TANQUES DE ALIMENTOS, AGUA POTABLE).</a:t>
            </a:r>
          </a:p>
          <a:p>
            <a:pPr algn="just">
              <a:buClrTx/>
              <a:buFont typeface="Wingdings" pitchFamily="2" charset="2"/>
              <a:buChar char="v"/>
            </a:pPr>
            <a:endParaRPr lang="es-ES" sz="2400" b="1" dirty="0">
              <a:latin typeface="Aharoni" pitchFamily="2" charset="-79"/>
              <a:cs typeface="Aharoni" pitchFamily="2" charset="-79"/>
            </a:endParaRPr>
          </a:p>
          <a:p>
            <a:pPr marL="109728" indent="0" algn="just">
              <a:buClrTx/>
              <a:buNone/>
            </a:pPr>
            <a:endParaRPr lang="es-ES" sz="2400" b="1" dirty="0" smtClean="0">
              <a:latin typeface="Aharoni" pitchFamily="2" charset="-79"/>
              <a:cs typeface="Aharoni" pitchFamily="2" charset="-79"/>
            </a:endParaRPr>
          </a:p>
          <a:p>
            <a:pPr marL="68580" indent="0">
              <a:buNone/>
            </a:pPr>
            <a:endParaRPr lang="es-ES" sz="2800" dirty="0" smtClean="0"/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4763928" cy="365125"/>
          </a:xfrm>
        </p:spPr>
        <p:txBody>
          <a:bodyPr/>
          <a:lstStyle/>
          <a:p>
            <a:r>
              <a:rPr lang="es-E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Aplicaciones Técnicas de Pinturas, SRL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52" y="2588768"/>
            <a:ext cx="2329424" cy="233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580944" y="2564904"/>
            <a:ext cx="59766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v"/>
            </a:pPr>
            <a:r>
              <a:rPr lang="es-ES" sz="2400" dirty="0">
                <a:latin typeface="Aharoni" pitchFamily="2" charset="-79"/>
                <a:cs typeface="Aharoni" pitchFamily="2" charset="-79"/>
              </a:rPr>
              <a:t>Con la visión de evitar que bienes y vidas sean afectadas por los efectos indeseables que la corrosión deja en equipos, maquinarias y estructuras, que puede hacer que un puente se colapse, un avión, un barco, que se pierdan vidas y dinero</a:t>
            </a:r>
          </a:p>
        </p:txBody>
      </p:sp>
    </p:spTree>
    <p:extLst>
      <p:ext uri="{BB962C8B-B14F-4D97-AF65-F5344CB8AC3E}">
        <p14:creationId xmlns:p14="http://schemas.microsoft.com/office/powerpoint/2010/main" val="258007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370188"/>
            <a:ext cx="3824761" cy="1177356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s-ES" b="1" dirty="0" smtClean="0">
                <a:solidFill>
                  <a:schemeClr val="bg2">
                    <a:lumMod val="25000"/>
                  </a:schemeClr>
                </a:solidFill>
                <a:latin typeface="Aharoni" pitchFamily="2" charset="-79"/>
                <a:cs typeface="Aharoni" pitchFamily="2" charset="-79"/>
              </a:rPr>
              <a:t>Waterblasting en Refinería Dominicana de Petróleo</a:t>
            </a:r>
            <a:endParaRPr lang="es-ES" b="1" dirty="0">
              <a:solidFill>
                <a:schemeClr val="bg2">
                  <a:lumMod val="2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3168352" cy="33078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417" y="388319"/>
            <a:ext cx="2451230" cy="28288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476746" y="315337"/>
            <a:ext cx="26672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s-ES" sz="2800" dirty="0" smtClean="0">
                <a:solidFill>
                  <a:schemeClr val="bg2">
                    <a:lumMod val="25000"/>
                  </a:schemeClr>
                </a:solidFill>
                <a:latin typeface="Aharoni" pitchFamily="2" charset="-79"/>
                <a:cs typeface="Aharoni" pitchFamily="2" charset="-79"/>
              </a:rPr>
              <a:t>Pisos Cesar Iglesias</a:t>
            </a:r>
            <a:endParaRPr lang="es-ES" sz="2800" dirty="0">
              <a:solidFill>
                <a:schemeClr val="bg2">
                  <a:lumMod val="2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437" y="3471870"/>
            <a:ext cx="4575467" cy="240380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620716" y="5903862"/>
            <a:ext cx="3712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s-ES" sz="2400" dirty="0" err="1" smtClean="0">
                <a:solidFill>
                  <a:schemeClr val="bg2">
                    <a:lumMod val="25000"/>
                  </a:schemeClr>
                </a:solidFill>
                <a:latin typeface="Aharoni" pitchFamily="2" charset="-79"/>
                <a:cs typeface="Aharoni" pitchFamily="2" charset="-79"/>
              </a:rPr>
              <a:t>Pinewoods</a:t>
            </a:r>
            <a:r>
              <a:rPr lang="es-ES" sz="2400" dirty="0" smtClean="0">
                <a:solidFill>
                  <a:schemeClr val="bg2">
                    <a:lumMod val="25000"/>
                  </a:schemeClr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s-ES" sz="2400" dirty="0" err="1" smtClean="0">
                <a:solidFill>
                  <a:schemeClr val="bg2">
                    <a:lumMod val="25000"/>
                  </a:schemeClr>
                </a:solidFill>
                <a:latin typeface="Aharoni" pitchFamily="2" charset="-79"/>
                <a:cs typeface="Aharoni" pitchFamily="2" charset="-79"/>
              </a:rPr>
              <a:t>Studios</a:t>
            </a:r>
            <a:endParaRPr lang="es-ES" sz="2400" dirty="0">
              <a:solidFill>
                <a:schemeClr val="bg2">
                  <a:lumMod val="2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4763928" cy="365125"/>
          </a:xfrm>
        </p:spPr>
        <p:txBody>
          <a:bodyPr/>
          <a:lstStyle/>
          <a:p>
            <a:r>
              <a:rPr lang="es-ES" sz="1200" b="1" dirty="0" smtClean="0"/>
              <a:t>Aplicaciones Técnicas de Pinturas, SRL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6279339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la f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185" y="312738"/>
            <a:ext cx="2684935" cy="23929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3671900" y="270566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bg2">
                    <a:lumMod val="25000"/>
                  </a:schemeClr>
                </a:solidFill>
              </a:rPr>
              <a:t>Pintura Anti fuego Ágora </a:t>
            </a:r>
            <a:r>
              <a:rPr lang="es-ES" b="1" dirty="0">
                <a:solidFill>
                  <a:schemeClr val="bg2">
                    <a:lumMod val="25000"/>
                  </a:schemeClr>
                </a:solidFill>
              </a:rPr>
              <a:t>M</a:t>
            </a:r>
            <a:r>
              <a:rPr lang="es-ES" b="1" dirty="0" smtClean="0">
                <a:solidFill>
                  <a:schemeClr val="bg2">
                    <a:lumMod val="25000"/>
                  </a:schemeClr>
                </a:solidFill>
              </a:rPr>
              <a:t>all</a:t>
            </a:r>
            <a:endParaRPr lang="es-ES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3" y="312738"/>
            <a:ext cx="2684935" cy="23929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548680"/>
            <a:ext cx="2311425" cy="4155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314871" y="4772395"/>
            <a:ext cx="2311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2">
                    <a:lumMod val="25000"/>
                  </a:schemeClr>
                </a:solidFill>
              </a:rPr>
              <a:t>Pintura Anti fuego</a:t>
            </a:r>
          </a:p>
          <a:p>
            <a:r>
              <a:rPr lang="es-ES" b="1" dirty="0" smtClean="0">
                <a:solidFill>
                  <a:schemeClr val="bg2">
                    <a:lumMod val="25000"/>
                  </a:schemeClr>
                </a:solidFill>
              </a:rPr>
              <a:t>Blue Mall</a:t>
            </a:r>
            <a:endParaRPr lang="es-ES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276" y="3157091"/>
            <a:ext cx="2615733" cy="25999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AutoShape 10" descr="la foto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3727864" y="5886563"/>
            <a:ext cx="4310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bg2">
                    <a:lumMod val="25000"/>
                  </a:schemeClr>
                </a:solidFill>
              </a:rPr>
              <a:t>Recubrimiento de Pisos</a:t>
            </a:r>
            <a:endParaRPr lang="es-ES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4656424" cy="365125"/>
          </a:xfrm>
        </p:spPr>
        <p:txBody>
          <a:bodyPr/>
          <a:lstStyle/>
          <a:p>
            <a:r>
              <a:rPr lang="es-ES" sz="1400" b="1" dirty="0" smtClean="0"/>
              <a:t>Aplicaciones Técnicas de Pinturas, SRL</a:t>
            </a:r>
            <a:endParaRPr lang="es-ES" sz="1400" b="1" dirty="0"/>
          </a:p>
        </p:txBody>
      </p:sp>
    </p:spTree>
    <p:extLst>
      <p:ext uri="{BB962C8B-B14F-4D97-AF65-F5344CB8AC3E}">
        <p14:creationId xmlns:p14="http://schemas.microsoft.com/office/powerpoint/2010/main" val="23757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8251345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4763928" cy="365125"/>
          </a:xfrm>
        </p:spPr>
        <p:txBody>
          <a:bodyPr/>
          <a:lstStyle/>
          <a:p>
            <a:r>
              <a:rPr lang="es-ES" sz="1200" b="1" dirty="0" smtClean="0"/>
              <a:t>Aplicaciones Técnicas de Pinturas, SRL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82167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2267744" y="3501008"/>
            <a:ext cx="4415027" cy="945450"/>
          </a:xfrm>
        </p:spPr>
        <p:txBody>
          <a:bodyPr>
            <a:noAutofit/>
          </a:bodyPr>
          <a:lstStyle/>
          <a:p>
            <a:pPr algn="r"/>
            <a:r>
              <a:rPr lang="es-ES" sz="6600" dirty="0" smtClean="0">
                <a:solidFill>
                  <a:schemeClr val="bg2">
                    <a:lumMod val="25000"/>
                  </a:schemeClr>
                </a:solidFill>
                <a:latin typeface="Aharoni" pitchFamily="2" charset="-79"/>
                <a:cs typeface="Aharoni" pitchFamily="2" charset="-79"/>
              </a:rPr>
              <a:t>Gracias!</a:t>
            </a:r>
            <a:endParaRPr lang="es-ES" sz="6600" dirty="0">
              <a:solidFill>
                <a:schemeClr val="bg2">
                  <a:lumMod val="2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4763928" cy="365125"/>
          </a:xfrm>
        </p:spPr>
        <p:txBody>
          <a:bodyPr/>
          <a:lstStyle/>
          <a:p>
            <a:r>
              <a:rPr lang="es-ES" sz="1200" b="1" dirty="0" smtClean="0">
                <a:solidFill>
                  <a:schemeClr val="bg1"/>
                </a:solidFill>
              </a:rPr>
              <a:t>Aplicaciones Técnicas de Pinturas, SRL</a:t>
            </a:r>
            <a:endParaRPr lang="es-ES" sz="1200" b="1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32656"/>
            <a:ext cx="4468813" cy="273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969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538" y="980728"/>
            <a:ext cx="8712968" cy="3384376"/>
          </a:xfrm>
        </p:spPr>
        <p:txBody>
          <a:bodyPr numCol="2">
            <a:noAutofit/>
          </a:bodyPr>
          <a:lstStyle/>
          <a:p>
            <a:r>
              <a:rPr lang="es-ES" sz="1600" dirty="0" smtClean="0">
                <a:latin typeface="Aharoni" pitchFamily="2" charset="-79"/>
                <a:cs typeface="Aharoni" pitchFamily="2" charset="-79"/>
              </a:rPr>
              <a:t>ACCESORIAS Y SISTEMAS</a:t>
            </a:r>
          </a:p>
          <a:p>
            <a:r>
              <a:rPr lang="es-ES" sz="1600" dirty="0" smtClean="0">
                <a:latin typeface="Aharoni" pitchFamily="2" charset="-79"/>
                <a:cs typeface="Aharoni" pitchFamily="2" charset="-79"/>
              </a:rPr>
              <a:t>INSPECCION TECNICA</a:t>
            </a:r>
          </a:p>
          <a:p>
            <a:r>
              <a:rPr lang="es-ES" sz="1600" dirty="0" smtClean="0">
                <a:latin typeface="Aharoni" pitchFamily="2" charset="-79"/>
                <a:cs typeface="Aharoni" pitchFamily="2" charset="-79"/>
              </a:rPr>
              <a:t>PREPARACION DE SUPERFICIE SEGÚN LAS NORMAS DE SSPC – NACE.</a:t>
            </a:r>
          </a:p>
          <a:p>
            <a:r>
              <a:rPr lang="es-ES" sz="1600" dirty="0" smtClean="0">
                <a:latin typeface="Aharoni" pitchFamily="2" charset="-79"/>
                <a:cs typeface="Aharoni" pitchFamily="2" charset="-79"/>
              </a:rPr>
              <a:t>PINTURAS PARA BARCOS.</a:t>
            </a:r>
          </a:p>
          <a:p>
            <a:r>
              <a:rPr lang="es-ES" sz="1600" dirty="0" smtClean="0">
                <a:latin typeface="Aharoni" pitchFamily="2" charset="-79"/>
                <a:cs typeface="Aharoni" pitchFamily="2" charset="-79"/>
              </a:rPr>
              <a:t>PINTURA INDUSTRIAL.</a:t>
            </a:r>
          </a:p>
          <a:p>
            <a:r>
              <a:rPr lang="es-ES" sz="1600" dirty="0" smtClean="0">
                <a:latin typeface="Aharoni" pitchFamily="2" charset="-79"/>
                <a:cs typeface="Aharoni" pitchFamily="2" charset="-79"/>
              </a:rPr>
              <a:t>PINTURAS DE PLANTAS DE TRATAMIENTO DE AGUA.</a:t>
            </a:r>
          </a:p>
          <a:p>
            <a:r>
              <a:rPr lang="es-ES" sz="1600" dirty="0" smtClean="0">
                <a:latin typeface="Aharoni" pitchFamily="2" charset="-79"/>
                <a:cs typeface="Aharoni" pitchFamily="2" charset="-79"/>
              </a:rPr>
              <a:t>PINTURA TERMICA PARA CHIMENEAS</a:t>
            </a:r>
          </a:p>
          <a:p>
            <a:r>
              <a:rPr lang="es-ES" sz="1600" dirty="0" smtClean="0">
                <a:latin typeface="Aharoni" pitchFamily="2" charset="-79"/>
                <a:cs typeface="Aharoni" pitchFamily="2" charset="-79"/>
              </a:rPr>
              <a:t>SERVICIOS DE SANDBLASTING</a:t>
            </a:r>
          </a:p>
          <a:p>
            <a:pPr marL="109728" indent="0">
              <a:buNone/>
            </a:pPr>
            <a:endParaRPr lang="es-ES" sz="1600" dirty="0" smtClean="0">
              <a:latin typeface="Aharoni" pitchFamily="2" charset="-79"/>
              <a:cs typeface="Aharoni" pitchFamily="2" charset="-79"/>
            </a:endParaRPr>
          </a:p>
          <a:p>
            <a:r>
              <a:rPr lang="es-ES" sz="1600" dirty="0" smtClean="0">
                <a:latin typeface="Aharoni" pitchFamily="2" charset="-79"/>
                <a:cs typeface="Aharoni" pitchFamily="2" charset="-79"/>
              </a:rPr>
              <a:t>PINTURA DE TANQUES DE COMBUSTIBLE (INTERIOR Y EXTERIOR)</a:t>
            </a:r>
          </a:p>
          <a:p>
            <a:r>
              <a:rPr lang="es-ES" sz="1600" dirty="0" smtClean="0">
                <a:latin typeface="Aharoni" pitchFamily="2" charset="-79"/>
                <a:cs typeface="Aharoni" pitchFamily="2" charset="-79"/>
              </a:rPr>
              <a:t>SOLUCION DE FILTRACIONES</a:t>
            </a:r>
          </a:p>
          <a:p>
            <a:r>
              <a:rPr lang="es-ES" sz="1600" dirty="0" smtClean="0">
                <a:latin typeface="Aharoni" pitchFamily="2" charset="-79"/>
                <a:cs typeface="Aharoni" pitchFamily="2" charset="-79"/>
              </a:rPr>
              <a:t>PINTURA PARA TANQUES DE ALMACENAMIENTO DE ALIMENTO GRADO SANITARIO</a:t>
            </a:r>
          </a:p>
          <a:p>
            <a:r>
              <a:rPr lang="es-ES" sz="1600" dirty="0" smtClean="0">
                <a:latin typeface="Aharoni" pitchFamily="2" charset="-79"/>
                <a:cs typeface="Aharoni" pitchFamily="2" charset="-79"/>
              </a:rPr>
              <a:t>PISOS INDUSTRIALES</a:t>
            </a:r>
          </a:p>
          <a:p>
            <a:r>
              <a:rPr lang="es-ES" sz="1600" dirty="0" smtClean="0">
                <a:latin typeface="Aharoni" pitchFamily="2" charset="-79"/>
                <a:cs typeface="Aharoni" pitchFamily="2" charset="-79"/>
              </a:rPr>
              <a:t>PINTURA COMERCIAL </a:t>
            </a:r>
          </a:p>
          <a:p>
            <a:r>
              <a:rPr lang="es-ES" sz="1600" dirty="0" smtClean="0">
                <a:latin typeface="Aharoni" pitchFamily="2" charset="-79"/>
                <a:cs typeface="Aharoni" pitchFamily="2" charset="-79"/>
              </a:rPr>
              <a:t>EDIFICIOS</a:t>
            </a:r>
          </a:p>
          <a:p>
            <a:r>
              <a:rPr lang="es-ES" sz="1600" dirty="0" smtClean="0">
                <a:latin typeface="Aharoni" pitchFamily="2" charset="-79"/>
                <a:cs typeface="Aharoni" pitchFamily="2" charset="-79"/>
              </a:rPr>
              <a:t>GARVANIZADO EN ACERO</a:t>
            </a:r>
            <a:endParaRPr lang="es-ES" sz="16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0"/>
            <a:ext cx="7024744" cy="692696"/>
          </a:xfrm>
        </p:spPr>
        <p:txBody>
          <a:bodyPr>
            <a:normAutofit/>
          </a:bodyPr>
          <a:lstStyle/>
          <a:p>
            <a:pPr algn="ctr"/>
            <a:r>
              <a:rPr lang="es-ES" sz="3600" dirty="0" smtClean="0">
                <a:latin typeface="Aharoni" pitchFamily="2" charset="-79"/>
                <a:cs typeface="Aharoni" pitchFamily="2" charset="-79"/>
              </a:rPr>
              <a:t>     SERVICIOS</a:t>
            </a:r>
            <a:endParaRPr lang="es-ES" sz="36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4763928" cy="365125"/>
          </a:xfrm>
        </p:spPr>
        <p:txBody>
          <a:bodyPr/>
          <a:lstStyle/>
          <a:p>
            <a:r>
              <a:rPr lang="es-E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Aplicaciones Técnicas de Pinturas, SRL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855" y="4221088"/>
            <a:ext cx="2542689" cy="1620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7955"/>
            <a:ext cx="2052389" cy="2261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646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2 Marcador de contenido"/>
          <p:cNvSpPr>
            <a:spLocks noGrp="1"/>
          </p:cNvSpPr>
          <p:nvPr>
            <p:ph idx="1"/>
          </p:nvPr>
        </p:nvSpPr>
        <p:spPr>
          <a:xfrm>
            <a:off x="323528" y="1052736"/>
            <a:ext cx="4968552" cy="493903"/>
          </a:xfrm>
        </p:spPr>
        <p:txBody>
          <a:bodyPr>
            <a:normAutofit fontScale="92500" lnSpcReduction="20000"/>
          </a:bodyPr>
          <a:lstStyle/>
          <a:p>
            <a:r>
              <a:rPr lang="es-ES" sz="3200" b="1" dirty="0" smtClean="0"/>
              <a:t>Barco Dapeng Wan</a:t>
            </a:r>
            <a:endParaRPr lang="es-ES" sz="3200" b="1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63688" y="260648"/>
            <a:ext cx="6120680" cy="812114"/>
          </a:xfrm>
        </p:spPr>
        <p:txBody>
          <a:bodyPr>
            <a:noAutofit/>
          </a:bodyPr>
          <a:lstStyle/>
          <a:p>
            <a:pPr algn="ctr"/>
            <a:r>
              <a:rPr lang="es-ES" sz="3200" dirty="0" smtClean="0">
                <a:solidFill>
                  <a:schemeClr val="bg2">
                    <a:lumMod val="25000"/>
                  </a:schemeClr>
                </a:solidFill>
              </a:rPr>
              <a:t>Pinturas para barcos</a:t>
            </a:r>
            <a:endParaRPr lang="es-ES" sz="32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37" y="1742319"/>
            <a:ext cx="3825170" cy="327085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71" y="1556793"/>
            <a:ext cx="4261430" cy="34563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17 CuadroTexto"/>
          <p:cNvSpPr txBox="1"/>
          <p:nvPr/>
        </p:nvSpPr>
        <p:spPr>
          <a:xfrm>
            <a:off x="395536" y="5227719"/>
            <a:ext cx="3446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ANTES</a:t>
            </a:r>
            <a:endParaRPr lang="es-ES" b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4932040" y="5229425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               DESPUES</a:t>
            </a:r>
            <a:endParaRPr lang="es-ES" b="1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4656424" cy="365125"/>
          </a:xfrm>
        </p:spPr>
        <p:txBody>
          <a:bodyPr/>
          <a:lstStyle/>
          <a:p>
            <a:r>
              <a:rPr lang="es-ES" sz="1400" b="1" dirty="0" smtClean="0"/>
              <a:t>Aplicaciones Técnicas de Pinturas, SRL</a:t>
            </a:r>
            <a:endParaRPr lang="es-ES" sz="1400" b="1" dirty="0"/>
          </a:p>
        </p:txBody>
      </p:sp>
    </p:spTree>
    <p:extLst>
      <p:ext uri="{BB962C8B-B14F-4D97-AF65-F5344CB8AC3E}">
        <p14:creationId xmlns:p14="http://schemas.microsoft.com/office/powerpoint/2010/main" val="100208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photos estia\fotos\DSCF00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20823"/>
            <a:ext cx="2967163" cy="2336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 descr="E:\photos estia\fotos\DSCF97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697" y="320824"/>
            <a:ext cx="3317525" cy="2336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4 CuadroTexto"/>
          <p:cNvSpPr txBox="1"/>
          <p:nvPr/>
        </p:nvSpPr>
        <p:spPr>
          <a:xfrm>
            <a:off x="3541609" y="0"/>
            <a:ext cx="1584175" cy="371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bg2">
                    <a:lumMod val="25000"/>
                  </a:schemeClr>
                </a:solidFill>
              </a:rPr>
              <a:t>MV ESTIA</a:t>
            </a:r>
            <a:endParaRPr lang="es-ES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146158" y="3275692"/>
            <a:ext cx="2375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bg2">
                    <a:lumMod val="25000"/>
                  </a:schemeClr>
                </a:solidFill>
              </a:rPr>
              <a:t>YUE LIANG WAN</a:t>
            </a:r>
            <a:endParaRPr lang="es-ES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052" name="Picture 4" descr="E:\yue liang wan\P11206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718166"/>
            <a:ext cx="3146073" cy="21008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3" name="Picture 5" descr="E:\yue liang wan\P112059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10816"/>
            <a:ext cx="3151230" cy="22229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4656424" cy="365125"/>
          </a:xfrm>
        </p:spPr>
        <p:txBody>
          <a:bodyPr/>
          <a:lstStyle/>
          <a:p>
            <a:r>
              <a:rPr lang="es-ES" sz="1400" b="1" dirty="0" smtClean="0"/>
              <a:t>Aplicaciones Técnicas de Pinturas, SRL</a:t>
            </a:r>
            <a:endParaRPr lang="es-ES" sz="1400" b="1" dirty="0"/>
          </a:p>
        </p:txBody>
      </p:sp>
    </p:spTree>
    <p:extLst>
      <p:ext uri="{BB962C8B-B14F-4D97-AF65-F5344CB8AC3E}">
        <p14:creationId xmlns:p14="http://schemas.microsoft.com/office/powerpoint/2010/main" val="291689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azra-s\P1130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51449"/>
            <a:ext cx="3046839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685401" y="0"/>
            <a:ext cx="2542783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/>
              <a:t>AZRA-S</a:t>
            </a:r>
            <a:endParaRPr lang="es-ES" dirty="0"/>
          </a:p>
        </p:txBody>
      </p:sp>
      <p:pic>
        <p:nvPicPr>
          <p:cNvPr id="3075" name="Picture 3" descr="E:\azra-s\P11301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726" y="651449"/>
            <a:ext cx="2880320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4 CuadroTexto"/>
          <p:cNvSpPr txBox="1"/>
          <p:nvPr/>
        </p:nvSpPr>
        <p:spPr>
          <a:xfrm>
            <a:off x="3424255" y="3315447"/>
            <a:ext cx="333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MT ASPHALT TRANSPORTER</a:t>
            </a:r>
            <a:endParaRPr lang="es-ES" dirty="0"/>
          </a:p>
        </p:txBody>
      </p:sp>
      <p:pic>
        <p:nvPicPr>
          <p:cNvPr id="3077" name="Picture 5" descr="E:\mt asphalt transporter\P11301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84778"/>
            <a:ext cx="2945519" cy="226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:\mt asphalt transporter\P11301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684779"/>
            <a:ext cx="2520280" cy="226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E:\mt asphalt transporter\P113017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196" y="3684779"/>
            <a:ext cx="2399571" cy="226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5292080" y="6468630"/>
            <a:ext cx="3729746" cy="365125"/>
          </a:xfrm>
        </p:spPr>
        <p:txBody>
          <a:bodyPr/>
          <a:lstStyle/>
          <a:p>
            <a:r>
              <a:rPr lang="es-ES" sz="1200" b="1" dirty="0" smtClean="0"/>
              <a:t>Aplicaciones Técnicas de Pinturas, SRL</a:t>
            </a:r>
            <a:endParaRPr lang="es-ES" sz="1200" b="1" dirty="0"/>
          </a:p>
        </p:txBody>
      </p:sp>
      <p:sp>
        <p:nvSpPr>
          <p:cNvPr id="6" name="5 Flecha derecha"/>
          <p:cNvSpPr/>
          <p:nvPr/>
        </p:nvSpPr>
        <p:spPr>
          <a:xfrm>
            <a:off x="4427984" y="1340768"/>
            <a:ext cx="662742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sp>
        <p:nvSpPr>
          <p:cNvPr id="7" name="6 Flecha derecha"/>
          <p:cNvSpPr/>
          <p:nvPr/>
        </p:nvSpPr>
        <p:spPr>
          <a:xfrm>
            <a:off x="6311457" y="4678238"/>
            <a:ext cx="438857" cy="2359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031" y="4628115"/>
            <a:ext cx="506413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432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31635" y="23374"/>
            <a:ext cx="7024744" cy="1143000"/>
          </a:xfrm>
        </p:spPr>
        <p:txBody>
          <a:bodyPr>
            <a:normAutofit/>
          </a:bodyPr>
          <a:lstStyle/>
          <a:p>
            <a:pPr algn="ctr"/>
            <a:r>
              <a:rPr lang="es-ES" dirty="0" smtClean="0">
                <a:solidFill>
                  <a:schemeClr val="bg2">
                    <a:lumMod val="25000"/>
                  </a:schemeClr>
                </a:solidFill>
              </a:rPr>
              <a:t>VIRGEN DEL CARMEN</a:t>
            </a:r>
            <a:endParaRPr lang="es-ES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098" name="Picture 2" descr="E:\virgen del carmen\P11206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340768"/>
            <a:ext cx="2482483" cy="186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virgen del carmen\P11206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55" y="1340768"/>
            <a:ext cx="2464905" cy="186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virgen del carmen\P11206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683" y="1340768"/>
            <a:ext cx="2376264" cy="190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virgen del carmen\P11206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8" y="3429000"/>
            <a:ext cx="248248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virgen del carmen\P11206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12" y="3429000"/>
            <a:ext cx="2464905" cy="252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E:\virgen del carmen\P112064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552" y="3444280"/>
            <a:ext cx="2376264" cy="250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4584416" cy="365125"/>
          </a:xfrm>
        </p:spPr>
        <p:txBody>
          <a:bodyPr/>
          <a:lstStyle/>
          <a:p>
            <a:r>
              <a:rPr lang="es-ES" sz="1800" b="1" dirty="0" smtClean="0"/>
              <a:t>Aplicaciones </a:t>
            </a:r>
            <a:r>
              <a:rPr lang="es-ES" sz="1800" b="1" dirty="0" err="1" smtClean="0"/>
              <a:t>Tecnicas</a:t>
            </a:r>
            <a:r>
              <a:rPr lang="es-ES" sz="1800" b="1" dirty="0" smtClean="0"/>
              <a:t> de Pinturas, </a:t>
            </a:r>
            <a:r>
              <a:rPr lang="es-ES" sz="1800" b="1" dirty="0" err="1" smtClean="0"/>
              <a:t>Srl</a:t>
            </a:r>
            <a:endParaRPr lang="es-ES" sz="1800" b="1" dirty="0"/>
          </a:p>
        </p:txBody>
      </p:sp>
    </p:spTree>
    <p:extLst>
      <p:ext uri="{BB962C8B-B14F-4D97-AF65-F5344CB8AC3E}">
        <p14:creationId xmlns:p14="http://schemas.microsoft.com/office/powerpoint/2010/main" val="131845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rencia">
  <a:themeElements>
    <a:clrScheme name="Concurrenci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renci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2938</TotalTime>
  <Words>873</Words>
  <Application>Microsoft Office PowerPoint</Application>
  <PresentationFormat>Presentación en pantalla (4:3)</PresentationFormat>
  <Paragraphs>182</Paragraphs>
  <Slides>43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44" baseType="lpstr">
      <vt:lpstr>Concurrencia</vt:lpstr>
      <vt:lpstr>Presentación de PowerPoint</vt:lpstr>
      <vt:lpstr>NO DEJE QUE LA CORROSION DESTRUYA SU INVERSION</vt:lpstr>
      <vt:lpstr>Daños que causa la corrosión </vt:lpstr>
      <vt:lpstr>Presentación de PowerPoint</vt:lpstr>
      <vt:lpstr>     SERVICIOS</vt:lpstr>
      <vt:lpstr>Pinturas para barcos</vt:lpstr>
      <vt:lpstr>Presentación de PowerPoint</vt:lpstr>
      <vt:lpstr>AZRA-S</vt:lpstr>
      <vt:lpstr>VIRGEN DEL CARMEN</vt:lpstr>
      <vt:lpstr>VIRGEN DEL CARMEN</vt:lpstr>
      <vt:lpstr>PINTURAS PARA PISOS</vt:lpstr>
      <vt:lpstr>PINTURAS INTUMESCENTES</vt:lpstr>
      <vt:lpstr>PORTAFOLIO</vt:lpstr>
      <vt:lpstr>Presentación de PowerPoint</vt:lpstr>
      <vt:lpstr>Presentación de PowerPoint</vt:lpstr>
      <vt:lpstr>Presentación de PowerPoint</vt:lpstr>
      <vt:lpstr>Puente Mauricio Báez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PINTURA A NAVE ESTERIL FABRICA DE ALIMENTOS  CON PISOS Y PAREDES EPOXICOS  GRADO ALIMENTICIO APROBADOS POR NORMAS INTERNACIONALES</vt:lpstr>
      <vt:lpstr>TANQUES Y ESTRUCTURA ENVIRO GOLD</vt:lpstr>
      <vt:lpstr>TANQUES CORMIDON </vt:lpstr>
      <vt:lpstr>PINTURA Y WATERBLASTING A TANQUES </vt:lpstr>
      <vt:lpstr>REPARACION A TANQUES COMBUSTIBLE AREOPUERTOS</vt:lpstr>
      <vt:lpstr>PINTURA Y WATERBLASTING A TANQUES </vt:lpstr>
      <vt:lpstr>PISOS Y ESTRUCTURA INDOMINA STUDIOS </vt:lpstr>
      <vt:lpstr>PISOS INDUSTRIALES </vt:lpstr>
      <vt:lpstr>PISOS INDUSTRIALES </vt:lpstr>
      <vt:lpstr>Presentación de PowerPoint</vt:lpstr>
      <vt:lpstr>PISOS INDUSTRIALES </vt:lpstr>
      <vt:lpstr>Somos expertos en trabajos de:</vt:lpstr>
      <vt:lpstr>SANDBLASTING</vt:lpstr>
      <vt:lpstr>Presentación de PowerPoint</vt:lpstr>
      <vt:lpstr>WATERBLASTING</vt:lpstr>
      <vt:lpstr>WATERBLASTING</vt:lpstr>
      <vt:lpstr>Presentación de PowerPoint</vt:lpstr>
      <vt:lpstr>Presentación de PowerPoint</vt:lpstr>
      <vt:lpstr>Presentación de PowerPoint</vt:lpstr>
      <vt:lpstr>Presentación de PowerPoint</vt:lpstr>
      <vt:lpstr>Gracias!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PC02</dc:creator>
  <cp:lastModifiedBy>Hewlett-Packard Company</cp:lastModifiedBy>
  <cp:revision>140</cp:revision>
  <dcterms:created xsi:type="dcterms:W3CDTF">2013-01-07T07:21:28Z</dcterms:created>
  <dcterms:modified xsi:type="dcterms:W3CDTF">2015-12-19T15:27:10Z</dcterms:modified>
</cp:coreProperties>
</file>